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5143500" type="screen16x9"/>
  <p:notesSz cx="6858000" cy="9144000"/>
  <p:embeddedFontLst>
    <p:embeddedFont>
      <p:font typeface="Oswald" panose="00000500000000000000" pitchFamily="2" charset="0"/>
      <p:regular r:id="rId26"/>
      <p:bold r:id="rId27"/>
    </p:embeddedFont>
    <p:embeddedFont>
      <p:font typeface="Source Code Pro" panose="020B0509030403020204" pitchFamily="49"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78d99e0468_0_2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78d99e0468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f8ece4632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f8ece463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78d99e0468_0_3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78d99e0468_0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f8ece4632f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f8ece4632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78d99e0468_0_3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78d99e0468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78d99e0468_0_3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78d99e0468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78d99e0468_0_3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78d99e0468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78d99e0468_0_3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78d99e0468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78d99e0468_0_3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78d99e0468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78d99e0468_0_3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78d99e0468_0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78d99e0468_0_3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78d99e0468_0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4c0dca29dc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4c0dca29d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78d99e0468_0_3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78d99e0468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78d99e0468_0_3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278d99e0468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78d99e0468_0_3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78d99e0468_0_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4c0dca29dc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4c0dca29d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78d99e0468_0_3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78d99e0468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4c0dca29dc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4c0dca29d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78d99e0468_0_4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78d99e0468_0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f8eb61e277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f8eb61e27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78d99e0468_0_3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78d99e0468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78d99e0468_0_3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78d99e0468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p:nvPr/>
        </p:nvSpPr>
        <p:spPr>
          <a:xfrm rot="10800000">
            <a:off x="4226100" y="2933550"/>
            <a:ext cx="691800" cy="388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4"/>
          <p:cNvSpPr/>
          <p:nvPr/>
        </p:nvSpPr>
        <p:spPr>
          <a:xfrm>
            <a:off x="-25" y="0"/>
            <a:ext cx="9144000" cy="3124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4"/>
          <p:cNvSpPr txBox="1">
            <a:spLocks noGrp="1"/>
          </p:cNvSpPr>
          <p:nvPr>
            <p:ph type="ctrTitle"/>
          </p:nvPr>
        </p:nvSpPr>
        <p:spPr>
          <a:xfrm>
            <a:off x="411175" y="644300"/>
            <a:ext cx="8282400" cy="21090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endParaRPr/>
          </a:p>
        </p:txBody>
      </p:sp>
      <p:sp>
        <p:nvSpPr>
          <p:cNvPr id="58" name="Google Shape;58;p14"/>
          <p:cNvSpPr txBox="1">
            <a:spLocks noGrp="1"/>
          </p:cNvSpPr>
          <p:nvPr>
            <p:ph type="subTitle" idx="1"/>
          </p:nvPr>
        </p:nvSpPr>
        <p:spPr>
          <a:xfrm>
            <a:off x="411175" y="3398250"/>
            <a:ext cx="8282400" cy="12606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3600"/>
              <a:buFont typeface="Oswald"/>
              <a:buNone/>
              <a:defRPr sz="3600">
                <a:latin typeface="Oswald"/>
                <a:ea typeface="Oswald"/>
                <a:cs typeface="Oswald"/>
                <a:sym typeface="Oswald"/>
              </a:defRPr>
            </a:lvl1pPr>
            <a:lvl2pPr lvl="1" algn="ctr" rtl="0">
              <a:lnSpc>
                <a:spcPct val="100000"/>
              </a:lnSpc>
              <a:spcBef>
                <a:spcPts val="0"/>
              </a:spcBef>
              <a:spcAft>
                <a:spcPts val="0"/>
              </a:spcAft>
              <a:buSzPts val="3600"/>
              <a:buFont typeface="Oswald"/>
              <a:buNone/>
              <a:defRPr sz="3600">
                <a:latin typeface="Oswald"/>
                <a:ea typeface="Oswald"/>
                <a:cs typeface="Oswald"/>
                <a:sym typeface="Oswald"/>
              </a:defRPr>
            </a:lvl2pPr>
            <a:lvl3pPr lvl="2" algn="ctr" rtl="0">
              <a:lnSpc>
                <a:spcPct val="100000"/>
              </a:lnSpc>
              <a:spcBef>
                <a:spcPts val="0"/>
              </a:spcBef>
              <a:spcAft>
                <a:spcPts val="0"/>
              </a:spcAft>
              <a:buSzPts val="3600"/>
              <a:buFont typeface="Oswald"/>
              <a:buNone/>
              <a:defRPr sz="3600">
                <a:latin typeface="Oswald"/>
                <a:ea typeface="Oswald"/>
                <a:cs typeface="Oswald"/>
                <a:sym typeface="Oswald"/>
              </a:defRPr>
            </a:lvl3pPr>
            <a:lvl4pPr lvl="3" algn="ctr" rtl="0">
              <a:lnSpc>
                <a:spcPct val="100000"/>
              </a:lnSpc>
              <a:spcBef>
                <a:spcPts val="0"/>
              </a:spcBef>
              <a:spcAft>
                <a:spcPts val="0"/>
              </a:spcAft>
              <a:buSzPts val="3600"/>
              <a:buFont typeface="Oswald"/>
              <a:buNone/>
              <a:defRPr sz="3600">
                <a:latin typeface="Oswald"/>
                <a:ea typeface="Oswald"/>
                <a:cs typeface="Oswald"/>
                <a:sym typeface="Oswald"/>
              </a:defRPr>
            </a:lvl4pPr>
            <a:lvl5pPr lvl="4" algn="ctr" rtl="0">
              <a:lnSpc>
                <a:spcPct val="100000"/>
              </a:lnSpc>
              <a:spcBef>
                <a:spcPts val="0"/>
              </a:spcBef>
              <a:spcAft>
                <a:spcPts val="0"/>
              </a:spcAft>
              <a:buSzPts val="3600"/>
              <a:buFont typeface="Oswald"/>
              <a:buNone/>
              <a:defRPr sz="3600">
                <a:latin typeface="Oswald"/>
                <a:ea typeface="Oswald"/>
                <a:cs typeface="Oswald"/>
                <a:sym typeface="Oswald"/>
              </a:defRPr>
            </a:lvl5pPr>
            <a:lvl6pPr lvl="5" algn="ctr" rtl="0">
              <a:lnSpc>
                <a:spcPct val="100000"/>
              </a:lnSpc>
              <a:spcBef>
                <a:spcPts val="0"/>
              </a:spcBef>
              <a:spcAft>
                <a:spcPts val="0"/>
              </a:spcAft>
              <a:buSzPts val="3600"/>
              <a:buFont typeface="Oswald"/>
              <a:buNone/>
              <a:defRPr sz="3600">
                <a:latin typeface="Oswald"/>
                <a:ea typeface="Oswald"/>
                <a:cs typeface="Oswald"/>
                <a:sym typeface="Oswald"/>
              </a:defRPr>
            </a:lvl6pPr>
            <a:lvl7pPr lvl="6" algn="ctr" rtl="0">
              <a:lnSpc>
                <a:spcPct val="100000"/>
              </a:lnSpc>
              <a:spcBef>
                <a:spcPts val="0"/>
              </a:spcBef>
              <a:spcAft>
                <a:spcPts val="0"/>
              </a:spcAft>
              <a:buSzPts val="3600"/>
              <a:buFont typeface="Oswald"/>
              <a:buNone/>
              <a:defRPr sz="3600">
                <a:latin typeface="Oswald"/>
                <a:ea typeface="Oswald"/>
                <a:cs typeface="Oswald"/>
                <a:sym typeface="Oswald"/>
              </a:defRPr>
            </a:lvl7pPr>
            <a:lvl8pPr lvl="7" algn="ctr" rtl="0">
              <a:lnSpc>
                <a:spcPct val="100000"/>
              </a:lnSpc>
              <a:spcBef>
                <a:spcPts val="0"/>
              </a:spcBef>
              <a:spcAft>
                <a:spcPts val="0"/>
              </a:spcAft>
              <a:buSzPts val="3600"/>
              <a:buFont typeface="Oswald"/>
              <a:buNone/>
              <a:defRPr sz="3600">
                <a:latin typeface="Oswald"/>
                <a:ea typeface="Oswald"/>
                <a:cs typeface="Oswald"/>
                <a:sym typeface="Oswald"/>
              </a:defRPr>
            </a:lvl8pPr>
            <a:lvl9pPr lvl="8" algn="ctr" rtl="0">
              <a:lnSpc>
                <a:spcPct val="100000"/>
              </a:lnSpc>
              <a:spcBef>
                <a:spcPts val="0"/>
              </a:spcBef>
              <a:spcAft>
                <a:spcPts val="0"/>
              </a:spcAft>
              <a:buSzPts val="3600"/>
              <a:buFont typeface="Oswald"/>
              <a:buNone/>
              <a:defRPr sz="3600">
                <a:latin typeface="Oswald"/>
                <a:ea typeface="Oswald"/>
                <a:cs typeface="Oswald"/>
                <a:sym typeface="Oswald"/>
              </a:defRPr>
            </a:lvl9pPr>
          </a:lstStyle>
          <a:p>
            <a:endParaRPr/>
          </a:p>
        </p:txBody>
      </p:sp>
      <p:sp>
        <p:nvSpPr>
          <p:cNvPr id="59" name="Google Shape;59;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
        <p:cNvGrpSpPr/>
        <p:nvPr/>
      </p:nvGrpSpPr>
      <p:grpSpPr>
        <a:xfrm>
          <a:off x="0" y="0"/>
          <a:ext cx="0" cy="0"/>
          <a:chOff x="0" y="0"/>
          <a:chExt cx="0" cy="0"/>
        </a:xfrm>
      </p:grpSpPr>
      <p:sp>
        <p:nvSpPr>
          <p:cNvPr id="61" name="Google Shape;61;p15"/>
          <p:cNvSpPr/>
          <p:nvPr/>
        </p:nvSpPr>
        <p:spPr>
          <a:xfrm>
            <a:off x="0" y="1567350"/>
            <a:ext cx="9144000" cy="2008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63" name="Google Shape;63;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4"/>
        <p:cNvGrpSpPr/>
        <p:nvPr/>
      </p:nvGrpSpPr>
      <p:grpSpPr>
        <a:xfrm>
          <a:off x="0" y="0"/>
          <a:ext cx="0" cy="0"/>
          <a:chOff x="0" y="0"/>
          <a:chExt cx="0" cy="0"/>
        </a:xfrm>
      </p:grpSpPr>
      <p:cxnSp>
        <p:nvCxnSpPr>
          <p:cNvPr id="65" name="Google Shape;65;p16"/>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66" name="Google Shape;66;p1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7" name="Google Shape;67;p16"/>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68" name="Google Shape;68;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9"/>
        <p:cNvGrpSpPr/>
        <p:nvPr/>
      </p:nvGrpSpPr>
      <p:grpSpPr>
        <a:xfrm>
          <a:off x="0" y="0"/>
          <a:ext cx="0" cy="0"/>
          <a:chOff x="0" y="0"/>
          <a:chExt cx="0" cy="0"/>
        </a:xfrm>
      </p:grpSpPr>
      <p:cxnSp>
        <p:nvCxnSpPr>
          <p:cNvPr id="70" name="Google Shape;70;p17"/>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71" name="Google Shape;71;p17"/>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2" name="Google Shape;72;p17"/>
          <p:cNvSpPr txBox="1">
            <a:spLocks noGrp="1"/>
          </p:cNvSpPr>
          <p:nvPr>
            <p:ph type="body" idx="1"/>
          </p:nvPr>
        </p:nvSpPr>
        <p:spPr>
          <a:xfrm>
            <a:off x="311700" y="1468825"/>
            <a:ext cx="3999900" cy="30999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3" name="Google Shape;73;p17"/>
          <p:cNvSpPr txBox="1">
            <a:spLocks noGrp="1"/>
          </p:cNvSpPr>
          <p:nvPr>
            <p:ph type="body" idx="2"/>
          </p:nvPr>
        </p:nvSpPr>
        <p:spPr>
          <a:xfrm>
            <a:off x="4832400" y="1468825"/>
            <a:ext cx="3999900" cy="30999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4" name="Google Shape;7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7" name="Google Shape;77;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8"/>
        <p:cNvGrpSpPr/>
        <p:nvPr/>
      </p:nvGrpSpPr>
      <p:grpSpPr>
        <a:xfrm>
          <a:off x="0" y="0"/>
          <a:ext cx="0" cy="0"/>
          <a:chOff x="0" y="0"/>
          <a:chExt cx="0" cy="0"/>
        </a:xfrm>
      </p:grpSpPr>
      <p:cxnSp>
        <p:nvCxnSpPr>
          <p:cNvPr id="79" name="Google Shape;79;p19"/>
          <p:cNvCxnSpPr/>
          <p:nvPr/>
        </p:nvCxnSpPr>
        <p:spPr>
          <a:xfrm>
            <a:off x="418675" y="1457787"/>
            <a:ext cx="614100" cy="0"/>
          </a:xfrm>
          <a:prstGeom prst="straightConnector1">
            <a:avLst/>
          </a:prstGeom>
          <a:noFill/>
          <a:ln w="19050" cap="flat" cmpd="sng">
            <a:solidFill>
              <a:schemeClr val="dk2"/>
            </a:solidFill>
            <a:prstDash val="lgDash"/>
            <a:round/>
            <a:headEnd type="none" w="sm" len="sm"/>
            <a:tailEnd type="none" w="sm" len="sm"/>
          </a:ln>
        </p:spPr>
      </p:cxnSp>
      <p:sp>
        <p:nvSpPr>
          <p:cNvPr id="80" name="Google Shape;80;p19"/>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1" name="Google Shape;81;p19"/>
          <p:cNvSpPr txBox="1">
            <a:spLocks noGrp="1"/>
          </p:cNvSpPr>
          <p:nvPr>
            <p:ph type="body" idx="1"/>
          </p:nvPr>
        </p:nvSpPr>
        <p:spPr>
          <a:xfrm>
            <a:off x="311700" y="1618204"/>
            <a:ext cx="2808000" cy="29508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2" name="Google Shape;82;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83"/>
        <p:cNvGrpSpPr/>
        <p:nvPr/>
      </p:nvGrpSpPr>
      <p:grpSpPr>
        <a:xfrm>
          <a:off x="0" y="0"/>
          <a:ext cx="0" cy="0"/>
          <a:chOff x="0" y="0"/>
          <a:chExt cx="0" cy="0"/>
        </a:xfrm>
      </p:grpSpPr>
      <p:sp>
        <p:nvSpPr>
          <p:cNvPr id="84" name="Google Shape;84;p20"/>
          <p:cNvSpPr txBox="1">
            <a:spLocks noGrp="1"/>
          </p:cNvSpPr>
          <p:nvPr>
            <p:ph type="title"/>
          </p:nvPr>
        </p:nvSpPr>
        <p:spPr>
          <a:xfrm>
            <a:off x="490250" y="528900"/>
            <a:ext cx="5678100" cy="40857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a:endParaRPr/>
          </a:p>
        </p:txBody>
      </p:sp>
      <p:sp>
        <p:nvSpPr>
          <p:cNvPr id="85" name="Google Shape;85;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1" name="Shape 86"/>
        <p:cNvGrpSpPr/>
        <p:nvPr/>
      </p:nvGrpSpPr>
      <p:grpSpPr>
        <a:xfrm>
          <a:off x="0" y="0"/>
          <a:ext cx="0" cy="0"/>
          <a:chOff x="0" y="0"/>
          <a:chExt cx="0" cy="0"/>
        </a:xfrm>
      </p:grpSpPr>
      <p:sp>
        <p:nvSpPr>
          <p:cNvPr id="87" name="Google Shape;87;p21"/>
          <p:cNvSpPr/>
          <p:nvPr/>
        </p:nvSpPr>
        <p:spPr>
          <a:xfrm>
            <a:off x="4572000" y="17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8" name="Google Shape;88;p21"/>
          <p:cNvCxnSpPr/>
          <p:nvPr/>
        </p:nvCxnSpPr>
        <p:spPr>
          <a:xfrm>
            <a:off x="5029675" y="4495500"/>
            <a:ext cx="577200" cy="0"/>
          </a:xfrm>
          <a:prstGeom prst="straightConnector1">
            <a:avLst/>
          </a:prstGeom>
          <a:noFill/>
          <a:ln w="19050" cap="flat" cmpd="sng">
            <a:solidFill>
              <a:schemeClr val="dk1"/>
            </a:solidFill>
            <a:prstDash val="lgDash"/>
            <a:round/>
            <a:headEnd type="none" w="sm" len="sm"/>
            <a:tailEnd type="none" w="sm" len="sm"/>
          </a:ln>
        </p:spPr>
      </p:cxnSp>
      <p:sp>
        <p:nvSpPr>
          <p:cNvPr id="89" name="Google Shape;89;p21"/>
          <p:cNvSpPr txBox="1">
            <a:spLocks noGrp="1"/>
          </p:cNvSpPr>
          <p:nvPr>
            <p:ph type="title"/>
          </p:nvPr>
        </p:nvSpPr>
        <p:spPr>
          <a:xfrm>
            <a:off x="265500" y="1078750"/>
            <a:ext cx="4045200" cy="17892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4600"/>
              <a:buNone/>
              <a:defRPr sz="4600">
                <a:solidFill>
                  <a:schemeClr val="lt1"/>
                </a:solidFill>
              </a:defRPr>
            </a:lvl1pPr>
            <a:lvl2pPr lvl="1" algn="ctr" rtl="0">
              <a:spcBef>
                <a:spcPts val="0"/>
              </a:spcBef>
              <a:spcAft>
                <a:spcPts val="0"/>
              </a:spcAft>
              <a:buClr>
                <a:schemeClr val="lt1"/>
              </a:buClr>
              <a:buSzPts val="4600"/>
              <a:buNone/>
              <a:defRPr sz="4600">
                <a:solidFill>
                  <a:schemeClr val="lt1"/>
                </a:solidFill>
              </a:defRPr>
            </a:lvl2pPr>
            <a:lvl3pPr lvl="2" algn="ctr" rtl="0">
              <a:spcBef>
                <a:spcPts val="0"/>
              </a:spcBef>
              <a:spcAft>
                <a:spcPts val="0"/>
              </a:spcAft>
              <a:buClr>
                <a:schemeClr val="lt1"/>
              </a:buClr>
              <a:buSzPts val="4600"/>
              <a:buNone/>
              <a:defRPr sz="4600">
                <a:solidFill>
                  <a:schemeClr val="lt1"/>
                </a:solidFill>
              </a:defRPr>
            </a:lvl3pPr>
            <a:lvl4pPr lvl="3" algn="ctr" rtl="0">
              <a:spcBef>
                <a:spcPts val="0"/>
              </a:spcBef>
              <a:spcAft>
                <a:spcPts val="0"/>
              </a:spcAft>
              <a:buClr>
                <a:schemeClr val="lt1"/>
              </a:buClr>
              <a:buSzPts val="4600"/>
              <a:buNone/>
              <a:defRPr sz="4600">
                <a:solidFill>
                  <a:schemeClr val="lt1"/>
                </a:solidFill>
              </a:defRPr>
            </a:lvl4pPr>
            <a:lvl5pPr lvl="4" algn="ctr" rtl="0">
              <a:spcBef>
                <a:spcPts val="0"/>
              </a:spcBef>
              <a:spcAft>
                <a:spcPts val="0"/>
              </a:spcAft>
              <a:buClr>
                <a:schemeClr val="lt1"/>
              </a:buClr>
              <a:buSzPts val="4600"/>
              <a:buNone/>
              <a:defRPr sz="4600">
                <a:solidFill>
                  <a:schemeClr val="lt1"/>
                </a:solidFill>
              </a:defRPr>
            </a:lvl5pPr>
            <a:lvl6pPr lvl="5" algn="ctr" rtl="0">
              <a:spcBef>
                <a:spcPts val="0"/>
              </a:spcBef>
              <a:spcAft>
                <a:spcPts val="0"/>
              </a:spcAft>
              <a:buClr>
                <a:schemeClr val="lt1"/>
              </a:buClr>
              <a:buSzPts val="4600"/>
              <a:buNone/>
              <a:defRPr sz="4600">
                <a:solidFill>
                  <a:schemeClr val="lt1"/>
                </a:solidFill>
              </a:defRPr>
            </a:lvl6pPr>
            <a:lvl7pPr lvl="6" algn="ctr" rtl="0">
              <a:spcBef>
                <a:spcPts val="0"/>
              </a:spcBef>
              <a:spcAft>
                <a:spcPts val="0"/>
              </a:spcAft>
              <a:buClr>
                <a:schemeClr val="lt1"/>
              </a:buClr>
              <a:buSzPts val="4600"/>
              <a:buNone/>
              <a:defRPr sz="4600">
                <a:solidFill>
                  <a:schemeClr val="lt1"/>
                </a:solidFill>
              </a:defRPr>
            </a:lvl7pPr>
            <a:lvl8pPr lvl="7" algn="ctr" rtl="0">
              <a:spcBef>
                <a:spcPts val="0"/>
              </a:spcBef>
              <a:spcAft>
                <a:spcPts val="0"/>
              </a:spcAft>
              <a:buClr>
                <a:schemeClr val="lt1"/>
              </a:buClr>
              <a:buSzPts val="4600"/>
              <a:buNone/>
              <a:defRPr sz="4600">
                <a:solidFill>
                  <a:schemeClr val="lt1"/>
                </a:solidFill>
              </a:defRPr>
            </a:lvl8pPr>
            <a:lvl9pPr lvl="8" algn="ctr" rtl="0">
              <a:spcBef>
                <a:spcPts val="0"/>
              </a:spcBef>
              <a:spcAft>
                <a:spcPts val="0"/>
              </a:spcAft>
              <a:buClr>
                <a:schemeClr val="lt1"/>
              </a:buClr>
              <a:buSzPts val="4600"/>
              <a:buNone/>
              <a:defRPr sz="4600">
                <a:solidFill>
                  <a:schemeClr val="lt1"/>
                </a:solidFill>
              </a:defRPr>
            </a:lvl9pPr>
          </a:lstStyle>
          <a:p>
            <a:endParaRPr/>
          </a:p>
        </p:txBody>
      </p:sp>
      <p:sp>
        <p:nvSpPr>
          <p:cNvPr id="90" name="Google Shape;90;p21"/>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1900"/>
              <a:buNone/>
              <a:defRPr sz="1900">
                <a:solidFill>
                  <a:schemeClr val="lt1"/>
                </a:solidFill>
              </a:defRPr>
            </a:lvl1pPr>
            <a:lvl2pPr lvl="1" algn="ctr" rtl="0">
              <a:lnSpc>
                <a:spcPct val="100000"/>
              </a:lnSpc>
              <a:spcBef>
                <a:spcPts val="0"/>
              </a:spcBef>
              <a:spcAft>
                <a:spcPts val="0"/>
              </a:spcAft>
              <a:buClr>
                <a:schemeClr val="lt1"/>
              </a:buClr>
              <a:buSzPts val="1900"/>
              <a:buNone/>
              <a:defRPr sz="1900">
                <a:solidFill>
                  <a:schemeClr val="lt1"/>
                </a:solidFill>
              </a:defRPr>
            </a:lvl2pPr>
            <a:lvl3pPr lvl="2" algn="ctr" rtl="0">
              <a:lnSpc>
                <a:spcPct val="100000"/>
              </a:lnSpc>
              <a:spcBef>
                <a:spcPts val="0"/>
              </a:spcBef>
              <a:spcAft>
                <a:spcPts val="0"/>
              </a:spcAft>
              <a:buClr>
                <a:schemeClr val="lt1"/>
              </a:buClr>
              <a:buSzPts val="1900"/>
              <a:buNone/>
              <a:defRPr sz="1900">
                <a:solidFill>
                  <a:schemeClr val="lt1"/>
                </a:solidFill>
              </a:defRPr>
            </a:lvl3pPr>
            <a:lvl4pPr lvl="3" algn="ctr" rtl="0">
              <a:lnSpc>
                <a:spcPct val="100000"/>
              </a:lnSpc>
              <a:spcBef>
                <a:spcPts val="0"/>
              </a:spcBef>
              <a:spcAft>
                <a:spcPts val="0"/>
              </a:spcAft>
              <a:buClr>
                <a:schemeClr val="lt1"/>
              </a:buClr>
              <a:buSzPts val="1900"/>
              <a:buNone/>
              <a:defRPr sz="1900">
                <a:solidFill>
                  <a:schemeClr val="lt1"/>
                </a:solidFill>
              </a:defRPr>
            </a:lvl4pPr>
            <a:lvl5pPr lvl="4" algn="ctr" rtl="0">
              <a:lnSpc>
                <a:spcPct val="100000"/>
              </a:lnSpc>
              <a:spcBef>
                <a:spcPts val="0"/>
              </a:spcBef>
              <a:spcAft>
                <a:spcPts val="0"/>
              </a:spcAft>
              <a:buClr>
                <a:schemeClr val="lt1"/>
              </a:buClr>
              <a:buSzPts val="1900"/>
              <a:buNone/>
              <a:defRPr sz="1900">
                <a:solidFill>
                  <a:schemeClr val="lt1"/>
                </a:solidFill>
              </a:defRPr>
            </a:lvl5pPr>
            <a:lvl6pPr lvl="5" algn="ctr" rtl="0">
              <a:lnSpc>
                <a:spcPct val="100000"/>
              </a:lnSpc>
              <a:spcBef>
                <a:spcPts val="0"/>
              </a:spcBef>
              <a:spcAft>
                <a:spcPts val="0"/>
              </a:spcAft>
              <a:buClr>
                <a:schemeClr val="lt1"/>
              </a:buClr>
              <a:buSzPts val="1900"/>
              <a:buNone/>
              <a:defRPr sz="1900">
                <a:solidFill>
                  <a:schemeClr val="lt1"/>
                </a:solidFill>
              </a:defRPr>
            </a:lvl6pPr>
            <a:lvl7pPr lvl="6" algn="ctr" rtl="0">
              <a:lnSpc>
                <a:spcPct val="100000"/>
              </a:lnSpc>
              <a:spcBef>
                <a:spcPts val="0"/>
              </a:spcBef>
              <a:spcAft>
                <a:spcPts val="0"/>
              </a:spcAft>
              <a:buClr>
                <a:schemeClr val="lt1"/>
              </a:buClr>
              <a:buSzPts val="1900"/>
              <a:buNone/>
              <a:defRPr sz="1900">
                <a:solidFill>
                  <a:schemeClr val="lt1"/>
                </a:solidFill>
              </a:defRPr>
            </a:lvl7pPr>
            <a:lvl8pPr lvl="7" algn="ctr" rtl="0">
              <a:lnSpc>
                <a:spcPct val="100000"/>
              </a:lnSpc>
              <a:spcBef>
                <a:spcPts val="0"/>
              </a:spcBef>
              <a:spcAft>
                <a:spcPts val="0"/>
              </a:spcAft>
              <a:buClr>
                <a:schemeClr val="lt1"/>
              </a:buClr>
              <a:buSzPts val="1900"/>
              <a:buNone/>
              <a:defRPr sz="1900">
                <a:solidFill>
                  <a:schemeClr val="lt1"/>
                </a:solidFill>
              </a:defRPr>
            </a:lvl8pPr>
            <a:lvl9pPr lvl="8" algn="ctr" rtl="0">
              <a:lnSpc>
                <a:spcPct val="100000"/>
              </a:lnSpc>
              <a:spcBef>
                <a:spcPts val="0"/>
              </a:spcBef>
              <a:spcAft>
                <a:spcPts val="0"/>
              </a:spcAft>
              <a:buClr>
                <a:schemeClr val="lt1"/>
              </a:buClr>
              <a:buSzPts val="1900"/>
              <a:buNone/>
              <a:defRPr sz="1900">
                <a:solidFill>
                  <a:schemeClr val="lt1"/>
                </a:solidFill>
              </a:defRPr>
            </a:lvl9pPr>
          </a:lstStyle>
          <a:p>
            <a:endParaRPr/>
          </a:p>
        </p:txBody>
      </p:sp>
      <p:sp>
        <p:nvSpPr>
          <p:cNvPr id="91" name="Google Shape;91;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2" name="Google Shape;9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3"/>
        <p:cNvGrpSpPr/>
        <p:nvPr/>
      </p:nvGrpSpPr>
      <p:grpSpPr>
        <a:xfrm>
          <a:off x="0" y="0"/>
          <a:ext cx="0" cy="0"/>
          <a:chOff x="0" y="0"/>
          <a:chExt cx="0" cy="0"/>
        </a:xfrm>
      </p:grpSpPr>
      <p:sp>
        <p:nvSpPr>
          <p:cNvPr id="94" name="Google Shape;94;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2100"/>
              <a:buFont typeface="Oswald"/>
              <a:buNone/>
              <a:defRPr sz="2100">
                <a:latin typeface="Oswald"/>
                <a:ea typeface="Oswald"/>
                <a:cs typeface="Oswald"/>
                <a:sym typeface="Oswald"/>
              </a:defRPr>
            </a:lvl1pPr>
          </a:lstStyle>
          <a:p>
            <a:endParaRPr/>
          </a:p>
        </p:txBody>
      </p:sp>
      <p:sp>
        <p:nvSpPr>
          <p:cNvPr id="95" name="Google Shape;95;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6"/>
        <p:cNvGrpSpPr/>
        <p:nvPr/>
      </p:nvGrpSpPr>
      <p:grpSpPr>
        <a:xfrm>
          <a:off x="0" y="0"/>
          <a:ext cx="0" cy="0"/>
          <a:chOff x="0" y="0"/>
          <a:chExt cx="0" cy="0"/>
        </a:xfrm>
      </p:grpSpPr>
      <p:cxnSp>
        <p:nvCxnSpPr>
          <p:cNvPr id="97" name="Google Shape;97;p23"/>
          <p:cNvCxnSpPr/>
          <p:nvPr/>
        </p:nvCxnSpPr>
        <p:spPr>
          <a:xfrm>
            <a:off x="413275" y="2988275"/>
            <a:ext cx="910500" cy="0"/>
          </a:xfrm>
          <a:prstGeom prst="straightConnector1">
            <a:avLst/>
          </a:prstGeom>
          <a:noFill/>
          <a:ln w="28575" cap="flat" cmpd="sng">
            <a:solidFill>
              <a:schemeClr val="dk1"/>
            </a:solidFill>
            <a:prstDash val="lgDash"/>
            <a:round/>
            <a:headEnd type="none" w="sm" len="sm"/>
            <a:tailEnd type="none" w="sm" len="sm"/>
          </a:ln>
        </p:spPr>
      </p:cxnSp>
      <p:sp>
        <p:nvSpPr>
          <p:cNvPr id="98" name="Google Shape;98;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99" name="Google Shape;99;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0" name="Google Shape;10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rmAutofit/>
          </a:bodyPr>
          <a:lstStyle>
            <a:lvl1pPr lvl="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52" name="Google Shape;52;p13"/>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Source Code Pro"/>
                <a:ea typeface="Source Code Pro"/>
                <a:cs typeface="Source Code Pro"/>
                <a:sym typeface="Source Code Pro"/>
              </a:defRPr>
            </a:lvl1pPr>
            <a:lvl2pPr lvl="1" algn="r" rtl="0">
              <a:buNone/>
              <a:defRPr sz="1000">
                <a:solidFill>
                  <a:schemeClr val="dk2"/>
                </a:solidFill>
                <a:latin typeface="Source Code Pro"/>
                <a:ea typeface="Source Code Pro"/>
                <a:cs typeface="Source Code Pro"/>
                <a:sym typeface="Source Code Pro"/>
              </a:defRPr>
            </a:lvl2pPr>
            <a:lvl3pPr lvl="2" algn="r" rtl="0">
              <a:buNone/>
              <a:defRPr sz="1000">
                <a:solidFill>
                  <a:schemeClr val="dk2"/>
                </a:solidFill>
                <a:latin typeface="Source Code Pro"/>
                <a:ea typeface="Source Code Pro"/>
                <a:cs typeface="Source Code Pro"/>
                <a:sym typeface="Source Code Pro"/>
              </a:defRPr>
            </a:lvl3pPr>
            <a:lvl4pPr lvl="3" algn="r" rtl="0">
              <a:buNone/>
              <a:defRPr sz="1000">
                <a:solidFill>
                  <a:schemeClr val="dk2"/>
                </a:solidFill>
                <a:latin typeface="Source Code Pro"/>
                <a:ea typeface="Source Code Pro"/>
                <a:cs typeface="Source Code Pro"/>
                <a:sym typeface="Source Code Pro"/>
              </a:defRPr>
            </a:lvl4pPr>
            <a:lvl5pPr lvl="4" algn="r" rtl="0">
              <a:buNone/>
              <a:defRPr sz="1000">
                <a:solidFill>
                  <a:schemeClr val="dk2"/>
                </a:solidFill>
                <a:latin typeface="Source Code Pro"/>
                <a:ea typeface="Source Code Pro"/>
                <a:cs typeface="Source Code Pro"/>
                <a:sym typeface="Source Code Pro"/>
              </a:defRPr>
            </a:lvl5pPr>
            <a:lvl6pPr lvl="5" algn="r" rtl="0">
              <a:buNone/>
              <a:defRPr sz="1000">
                <a:solidFill>
                  <a:schemeClr val="dk2"/>
                </a:solidFill>
                <a:latin typeface="Source Code Pro"/>
                <a:ea typeface="Source Code Pro"/>
                <a:cs typeface="Source Code Pro"/>
                <a:sym typeface="Source Code Pro"/>
              </a:defRPr>
            </a:lvl6pPr>
            <a:lvl7pPr lvl="6" algn="r" rtl="0">
              <a:buNone/>
              <a:defRPr sz="1000">
                <a:solidFill>
                  <a:schemeClr val="dk2"/>
                </a:solidFill>
                <a:latin typeface="Source Code Pro"/>
                <a:ea typeface="Source Code Pro"/>
                <a:cs typeface="Source Code Pro"/>
                <a:sym typeface="Source Code Pro"/>
              </a:defRPr>
            </a:lvl7pPr>
            <a:lvl8pPr lvl="7" algn="r" rtl="0">
              <a:buNone/>
              <a:defRPr sz="1000">
                <a:solidFill>
                  <a:schemeClr val="dk2"/>
                </a:solidFill>
                <a:latin typeface="Source Code Pro"/>
                <a:ea typeface="Source Code Pro"/>
                <a:cs typeface="Source Code Pro"/>
                <a:sym typeface="Source Code Pro"/>
              </a:defRPr>
            </a:lvl8pPr>
            <a:lvl9pPr lvl="8" algn="r" rtl="0">
              <a:buNone/>
              <a:defRPr sz="1000">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25" title="download-2.jpg"/>
          <p:cNvPicPr preferRelativeResize="0"/>
          <p:nvPr/>
        </p:nvPicPr>
        <p:blipFill rotWithShape="1">
          <a:blip r:embed="rId3">
            <a:alphaModFix/>
          </a:blip>
          <a:srcRect t="13678" r="2600" b="12422"/>
          <a:stretch/>
        </p:blipFill>
        <p:spPr>
          <a:xfrm>
            <a:off x="3286761" y="3323875"/>
            <a:ext cx="2570475" cy="1819625"/>
          </a:xfrm>
          <a:prstGeom prst="rect">
            <a:avLst/>
          </a:prstGeom>
          <a:noFill/>
          <a:ln>
            <a:noFill/>
          </a:ln>
        </p:spPr>
      </p:pic>
      <p:sp>
        <p:nvSpPr>
          <p:cNvPr id="108" name="Google Shape;108;p25"/>
          <p:cNvSpPr txBox="1">
            <a:spLocks noGrp="1"/>
          </p:cNvSpPr>
          <p:nvPr>
            <p:ph type="ctrTitle"/>
          </p:nvPr>
        </p:nvSpPr>
        <p:spPr>
          <a:xfrm>
            <a:off x="411175" y="127325"/>
            <a:ext cx="8282400" cy="2762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Fundraising 101</a:t>
            </a:r>
            <a:endParaRPr/>
          </a:p>
          <a:p>
            <a:pPr marL="0" lvl="0" indent="0" algn="ctr" rtl="0">
              <a:spcBef>
                <a:spcPts val="0"/>
              </a:spcBef>
              <a:spcAft>
                <a:spcPts val="0"/>
              </a:spcAft>
              <a:buNone/>
            </a:pPr>
            <a:r>
              <a:rPr lang="en" sz="3000"/>
              <a:t>Hazel Erickson</a:t>
            </a:r>
            <a:endParaRPr sz="3000"/>
          </a:p>
          <a:p>
            <a:pPr marL="0" lvl="0" indent="0" algn="ctr" rtl="0">
              <a:spcBef>
                <a:spcPts val="0"/>
              </a:spcBef>
              <a:spcAft>
                <a:spcPts val="0"/>
              </a:spcAft>
              <a:buNone/>
            </a:pPr>
            <a:endParaRPr sz="2600"/>
          </a:p>
        </p:txBody>
      </p:sp>
      <p:pic>
        <p:nvPicPr>
          <p:cNvPr id="109" name="Google Shape;109;p25"/>
          <p:cNvPicPr preferRelativeResize="0"/>
          <p:nvPr/>
        </p:nvPicPr>
        <p:blipFill>
          <a:blip r:embed="rId4">
            <a:alphaModFix/>
          </a:blip>
          <a:stretch>
            <a:fillRect/>
          </a:stretch>
        </p:blipFill>
        <p:spPr>
          <a:xfrm rot="-5400000">
            <a:off x="6562725" y="2494575"/>
            <a:ext cx="2571750" cy="2590800"/>
          </a:xfrm>
          <a:prstGeom prst="rect">
            <a:avLst/>
          </a:prstGeom>
          <a:noFill/>
          <a:ln>
            <a:noFill/>
          </a:ln>
        </p:spPr>
      </p:pic>
      <p:pic>
        <p:nvPicPr>
          <p:cNvPr id="110" name="Google Shape;110;p25"/>
          <p:cNvPicPr preferRelativeResize="0"/>
          <p:nvPr/>
        </p:nvPicPr>
        <p:blipFill>
          <a:blip r:embed="rId4">
            <a:alphaModFix/>
          </a:blip>
          <a:stretch>
            <a:fillRect/>
          </a:stretch>
        </p:blipFill>
        <p:spPr>
          <a:xfrm rot="5400000">
            <a:off x="9525" y="-9525"/>
            <a:ext cx="2571750" cy="2590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Mail</a:t>
            </a:r>
            <a:endParaRPr/>
          </a:p>
        </p:txBody>
      </p:sp>
      <p:sp>
        <p:nvSpPr>
          <p:cNvPr id="184" name="Google Shape;184;p34"/>
          <p:cNvSpPr txBox="1">
            <a:spLocks noGrp="1"/>
          </p:cNvSpPr>
          <p:nvPr>
            <p:ph type="body" idx="1"/>
          </p:nvPr>
        </p:nvSpPr>
        <p:spPr>
          <a:xfrm>
            <a:off x="311700" y="1361100"/>
            <a:ext cx="8520600" cy="33180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Arial"/>
              <a:buChar char="●"/>
            </a:pPr>
            <a:r>
              <a:rPr lang="en" sz="2000">
                <a:latin typeface="Arial"/>
                <a:ea typeface="Arial"/>
                <a:cs typeface="Arial"/>
                <a:sym typeface="Arial"/>
              </a:rPr>
              <a:t>Mail consultant</a:t>
            </a:r>
            <a:endParaRPr sz="2000">
              <a:latin typeface="Arial"/>
              <a:ea typeface="Arial"/>
              <a:cs typeface="Arial"/>
              <a:sym typeface="Arial"/>
            </a:endParaRPr>
          </a:p>
          <a:p>
            <a:pPr marL="457200" lvl="0" indent="-355600" algn="l" rtl="0">
              <a:spcBef>
                <a:spcPts val="0"/>
              </a:spcBef>
              <a:spcAft>
                <a:spcPts val="0"/>
              </a:spcAft>
              <a:buSzPts val="2000"/>
              <a:buFont typeface="Arial"/>
              <a:buChar char="●"/>
            </a:pPr>
            <a:r>
              <a:rPr lang="en" sz="2000">
                <a:latin typeface="Arial"/>
                <a:ea typeface="Arial"/>
                <a:cs typeface="Arial"/>
                <a:sym typeface="Arial"/>
              </a:rPr>
              <a:t>Cold prospect mail </a:t>
            </a:r>
            <a:endParaRPr sz="2000">
              <a:latin typeface="Arial"/>
              <a:ea typeface="Arial"/>
              <a:cs typeface="Arial"/>
              <a:sym typeface="Arial"/>
            </a:endParaRPr>
          </a:p>
          <a:p>
            <a:pPr marL="457200" lvl="0" indent="-355600" algn="l" rtl="0">
              <a:spcBef>
                <a:spcPts val="0"/>
              </a:spcBef>
              <a:spcAft>
                <a:spcPts val="0"/>
              </a:spcAft>
              <a:buSzPts val="2000"/>
              <a:buFont typeface="Arial"/>
              <a:buChar char="●"/>
            </a:pPr>
            <a:r>
              <a:rPr lang="en" sz="2000">
                <a:latin typeface="Arial"/>
                <a:ea typeface="Arial"/>
                <a:cs typeface="Arial"/>
                <a:sym typeface="Arial"/>
              </a:rPr>
              <a:t>Resolicitation mail</a:t>
            </a:r>
            <a:endParaRPr sz="2000">
              <a:latin typeface="Arial"/>
              <a:ea typeface="Arial"/>
              <a:cs typeface="Arial"/>
              <a:sym typeface="Arial"/>
            </a:endParaRPr>
          </a:p>
          <a:p>
            <a:pPr marL="457200" lvl="0" indent="-355600" algn="l" rtl="0">
              <a:spcBef>
                <a:spcPts val="0"/>
              </a:spcBef>
              <a:spcAft>
                <a:spcPts val="0"/>
              </a:spcAft>
              <a:buSzPts val="2000"/>
              <a:buFont typeface="Arial"/>
              <a:buChar char="●"/>
            </a:pPr>
            <a:r>
              <a:rPr lang="en" sz="2000">
                <a:latin typeface="Arial"/>
                <a:ea typeface="Arial"/>
                <a:cs typeface="Arial"/>
                <a:sym typeface="Arial"/>
              </a:rPr>
              <a:t>Acquisition to resolicitation</a:t>
            </a:r>
            <a:endParaRPr sz="2000">
              <a:latin typeface="Arial"/>
              <a:ea typeface="Arial"/>
              <a:cs typeface="Arial"/>
              <a:sym typeface="Arial"/>
            </a:endParaRPr>
          </a:p>
          <a:p>
            <a:pPr marL="0" lvl="0" indent="0" algn="l" rtl="0">
              <a:spcBef>
                <a:spcPts val="1200"/>
              </a:spcBef>
              <a:spcAft>
                <a:spcPts val="0"/>
              </a:spcAft>
              <a:buSzPts val="275"/>
              <a:buNone/>
            </a:pPr>
            <a:endParaRPr sz="1400">
              <a:latin typeface="Arial"/>
              <a:ea typeface="Arial"/>
              <a:cs typeface="Arial"/>
              <a:sym typeface="Arial"/>
            </a:endParaRPr>
          </a:p>
          <a:p>
            <a:pPr marL="0" lvl="0" indent="0" algn="l" rtl="0">
              <a:spcBef>
                <a:spcPts val="1200"/>
              </a:spcBef>
              <a:spcAft>
                <a:spcPts val="1200"/>
              </a:spcAft>
              <a:buSzPts val="275"/>
              <a:buNone/>
            </a:pPr>
            <a:endParaRPr sz="1400">
              <a:latin typeface="Arial"/>
              <a:ea typeface="Arial"/>
              <a:cs typeface="Arial"/>
              <a:sym typeface="Arial"/>
            </a:endParaRPr>
          </a:p>
        </p:txBody>
      </p:sp>
      <p:pic>
        <p:nvPicPr>
          <p:cNvPr id="185" name="Google Shape;185;p34" title="77dd7084a32aa570dd8b94f212b92001.jpg"/>
          <p:cNvPicPr preferRelativeResize="0"/>
          <p:nvPr/>
        </p:nvPicPr>
        <p:blipFill>
          <a:blip r:embed="rId3">
            <a:alphaModFix/>
          </a:blip>
          <a:stretch>
            <a:fillRect/>
          </a:stretch>
        </p:blipFill>
        <p:spPr>
          <a:xfrm>
            <a:off x="3984300" y="649300"/>
            <a:ext cx="4991350" cy="3808225"/>
          </a:xfrm>
          <a:prstGeom prst="rect">
            <a:avLst/>
          </a:prstGeom>
          <a:noFill/>
          <a:ln>
            <a:noFill/>
          </a:ln>
        </p:spPr>
      </p:pic>
      <p:pic>
        <p:nvPicPr>
          <p:cNvPr id="186" name="Google Shape;186;p34"/>
          <p:cNvPicPr preferRelativeResize="0"/>
          <p:nvPr/>
        </p:nvPicPr>
        <p:blipFill>
          <a:blip r:embed="rId4">
            <a:alphaModFix/>
          </a:blip>
          <a:stretch>
            <a:fillRect/>
          </a:stretch>
        </p:blipFill>
        <p:spPr>
          <a:xfrm>
            <a:off x="0" y="3044850"/>
            <a:ext cx="2102125" cy="2117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PAC (Political Action Committee)</a:t>
            </a:r>
            <a:endParaRPr/>
          </a:p>
        </p:txBody>
      </p:sp>
      <p:sp>
        <p:nvSpPr>
          <p:cNvPr id="192" name="Google Shape;192;p35"/>
          <p:cNvSpPr txBox="1">
            <a:spLocks noGrp="1"/>
          </p:cNvSpPr>
          <p:nvPr>
            <p:ph type="body" idx="1"/>
          </p:nvPr>
        </p:nvSpPr>
        <p:spPr>
          <a:xfrm>
            <a:off x="311700" y="1363425"/>
            <a:ext cx="4164000" cy="35376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Arial"/>
              <a:buChar char="●"/>
            </a:pPr>
            <a:r>
              <a:rPr lang="en" sz="1800">
                <a:latin typeface="Arial"/>
                <a:ea typeface="Arial"/>
                <a:cs typeface="Arial"/>
                <a:sym typeface="Arial"/>
              </a:rPr>
              <a:t>Most labor groups, corporations, and organizations have PAC</a:t>
            </a:r>
            <a:r>
              <a:rPr lang="en">
                <a:latin typeface="Arial"/>
                <a:ea typeface="Arial"/>
                <a:cs typeface="Arial"/>
                <a:sym typeface="Arial"/>
              </a:rPr>
              <a:t>s</a:t>
            </a:r>
            <a:endParaRPr>
              <a:latin typeface="Arial"/>
              <a:ea typeface="Arial"/>
              <a:cs typeface="Arial"/>
              <a:sym typeface="Arial"/>
            </a:endParaRPr>
          </a:p>
          <a:p>
            <a:pPr marL="914400" lvl="1" indent="-342900" algn="l" rtl="0">
              <a:lnSpc>
                <a:spcPct val="115000"/>
              </a:lnSpc>
              <a:spcBef>
                <a:spcPts val="0"/>
              </a:spcBef>
              <a:spcAft>
                <a:spcPts val="0"/>
              </a:spcAft>
              <a:buSzPts val="1800"/>
              <a:buFont typeface="Arial"/>
              <a:buChar char="○"/>
            </a:pPr>
            <a:r>
              <a:rPr lang="en" sz="1800">
                <a:latin typeface="Arial"/>
                <a:ea typeface="Arial"/>
                <a:cs typeface="Arial"/>
                <a:sym typeface="Arial"/>
              </a:rPr>
              <a:t>For example AFSCME and Planned Parenthood</a:t>
            </a:r>
            <a:endParaRPr sz="1800">
              <a:latin typeface="Arial"/>
              <a:ea typeface="Arial"/>
              <a:cs typeface="Arial"/>
              <a:sym typeface="Arial"/>
            </a:endParaRPr>
          </a:p>
          <a:p>
            <a:pPr marL="457200" lvl="0" indent="-342900" algn="l" rtl="0">
              <a:lnSpc>
                <a:spcPct val="115000"/>
              </a:lnSpc>
              <a:spcBef>
                <a:spcPts val="0"/>
              </a:spcBef>
              <a:spcAft>
                <a:spcPts val="0"/>
              </a:spcAft>
              <a:buSzPts val="1800"/>
              <a:buFont typeface="Arial"/>
              <a:buChar char="●"/>
            </a:pPr>
            <a:r>
              <a:rPr lang="en">
                <a:latin typeface="Arial"/>
                <a:ea typeface="Arial"/>
                <a:cs typeface="Arial"/>
                <a:sym typeface="Arial"/>
              </a:rPr>
              <a:t>Different donor limits than individuals</a:t>
            </a:r>
            <a:endParaRPr>
              <a:latin typeface="Arial"/>
              <a:ea typeface="Arial"/>
              <a:cs typeface="Arial"/>
              <a:sym typeface="Arial"/>
            </a:endParaRPr>
          </a:p>
          <a:p>
            <a:pPr marL="457200" lvl="0" indent="-342900" algn="l" rtl="0">
              <a:lnSpc>
                <a:spcPct val="115000"/>
              </a:lnSpc>
              <a:spcBef>
                <a:spcPts val="0"/>
              </a:spcBef>
              <a:spcAft>
                <a:spcPts val="0"/>
              </a:spcAft>
              <a:buSzPts val="1800"/>
              <a:buFont typeface="Arial"/>
              <a:buChar char="●"/>
            </a:pPr>
            <a:r>
              <a:rPr lang="en">
                <a:latin typeface="Arial"/>
                <a:ea typeface="Arial"/>
                <a:cs typeface="Arial"/>
                <a:sym typeface="Arial"/>
              </a:rPr>
              <a:t>Super PACs cannot donate to campaigns and parties</a:t>
            </a:r>
            <a:endParaRPr>
              <a:latin typeface="Arial"/>
              <a:ea typeface="Arial"/>
              <a:cs typeface="Arial"/>
              <a:sym typeface="Arial"/>
            </a:endParaRPr>
          </a:p>
          <a:p>
            <a:pPr marL="457200" lvl="0" indent="0" algn="l" rtl="0">
              <a:lnSpc>
                <a:spcPct val="115000"/>
              </a:lnSpc>
              <a:spcBef>
                <a:spcPts val="1200"/>
              </a:spcBef>
              <a:spcAft>
                <a:spcPts val="0"/>
              </a:spcAft>
              <a:buNone/>
            </a:pPr>
            <a:endParaRPr>
              <a:latin typeface="Arial"/>
              <a:ea typeface="Arial"/>
              <a:cs typeface="Arial"/>
              <a:sym typeface="Arial"/>
            </a:endParaRPr>
          </a:p>
          <a:p>
            <a:pPr marL="457200" lvl="0" indent="0" algn="l" rtl="0">
              <a:lnSpc>
                <a:spcPct val="95000"/>
              </a:lnSpc>
              <a:spcBef>
                <a:spcPts val="1200"/>
              </a:spcBef>
              <a:spcAft>
                <a:spcPts val="0"/>
              </a:spcAft>
              <a:buNone/>
            </a:pPr>
            <a:endParaRPr>
              <a:latin typeface="Arial"/>
              <a:ea typeface="Arial"/>
              <a:cs typeface="Arial"/>
              <a:sym typeface="Arial"/>
            </a:endParaRPr>
          </a:p>
          <a:p>
            <a:pPr marL="0" lvl="0" indent="0" algn="l" rtl="0">
              <a:lnSpc>
                <a:spcPct val="95000"/>
              </a:lnSpc>
              <a:spcBef>
                <a:spcPts val="1200"/>
              </a:spcBef>
              <a:spcAft>
                <a:spcPts val="0"/>
              </a:spcAft>
              <a:buSzPts val="275"/>
              <a:buNone/>
            </a:pPr>
            <a:endParaRPr sz="450">
              <a:latin typeface="Arial"/>
              <a:ea typeface="Arial"/>
              <a:cs typeface="Arial"/>
              <a:sym typeface="Arial"/>
            </a:endParaRPr>
          </a:p>
          <a:p>
            <a:pPr marL="0" lvl="0" indent="0" algn="l" rtl="0">
              <a:lnSpc>
                <a:spcPct val="95000"/>
              </a:lnSpc>
              <a:spcBef>
                <a:spcPts val="1200"/>
              </a:spcBef>
              <a:spcAft>
                <a:spcPts val="0"/>
              </a:spcAft>
              <a:buSzPts val="275"/>
              <a:buNone/>
            </a:pPr>
            <a:endParaRPr sz="450">
              <a:latin typeface="Arial"/>
              <a:ea typeface="Arial"/>
              <a:cs typeface="Arial"/>
              <a:sym typeface="Arial"/>
            </a:endParaRPr>
          </a:p>
          <a:p>
            <a:pPr marL="0" lvl="0" indent="0" algn="l" rtl="0">
              <a:lnSpc>
                <a:spcPct val="95000"/>
              </a:lnSpc>
              <a:spcBef>
                <a:spcPts val="1200"/>
              </a:spcBef>
              <a:spcAft>
                <a:spcPts val="0"/>
              </a:spcAft>
              <a:buSzPts val="275"/>
              <a:buNone/>
            </a:pPr>
            <a:endParaRPr sz="450">
              <a:latin typeface="Arial"/>
              <a:ea typeface="Arial"/>
              <a:cs typeface="Arial"/>
              <a:sym typeface="Arial"/>
            </a:endParaRPr>
          </a:p>
          <a:p>
            <a:pPr marL="0" lvl="0" indent="0" algn="l" rtl="0">
              <a:lnSpc>
                <a:spcPct val="95000"/>
              </a:lnSpc>
              <a:spcBef>
                <a:spcPts val="1200"/>
              </a:spcBef>
              <a:spcAft>
                <a:spcPts val="0"/>
              </a:spcAft>
              <a:buSzPts val="275"/>
              <a:buNone/>
            </a:pPr>
            <a:endParaRPr sz="450">
              <a:latin typeface="Arial"/>
              <a:ea typeface="Arial"/>
              <a:cs typeface="Arial"/>
              <a:sym typeface="Arial"/>
            </a:endParaRPr>
          </a:p>
          <a:p>
            <a:pPr marL="0" lvl="0" indent="0" algn="l" rtl="0">
              <a:lnSpc>
                <a:spcPct val="95000"/>
              </a:lnSpc>
              <a:spcBef>
                <a:spcPts val="1200"/>
              </a:spcBef>
              <a:spcAft>
                <a:spcPts val="1200"/>
              </a:spcAft>
              <a:buSzPts val="275"/>
              <a:buNone/>
            </a:pPr>
            <a:endParaRPr sz="450">
              <a:latin typeface="Arial"/>
              <a:ea typeface="Arial"/>
              <a:cs typeface="Arial"/>
              <a:sym typeface="Arial"/>
            </a:endParaRPr>
          </a:p>
        </p:txBody>
      </p:sp>
      <p:pic>
        <p:nvPicPr>
          <p:cNvPr id="193" name="Google Shape;193;p35"/>
          <p:cNvPicPr preferRelativeResize="0"/>
          <p:nvPr/>
        </p:nvPicPr>
        <p:blipFill>
          <a:blip r:embed="rId3">
            <a:alphaModFix/>
          </a:blip>
          <a:stretch>
            <a:fillRect/>
          </a:stretch>
        </p:blipFill>
        <p:spPr>
          <a:xfrm>
            <a:off x="4345925" y="1103900"/>
            <a:ext cx="4592049" cy="30210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Fundraising Events</a:t>
            </a:r>
            <a:endParaRPr/>
          </a:p>
        </p:txBody>
      </p:sp>
      <p:sp>
        <p:nvSpPr>
          <p:cNvPr id="199" name="Google Shape;199;p36"/>
          <p:cNvSpPr txBox="1">
            <a:spLocks noGrp="1"/>
          </p:cNvSpPr>
          <p:nvPr>
            <p:ph type="body" idx="1"/>
          </p:nvPr>
        </p:nvSpPr>
        <p:spPr>
          <a:xfrm>
            <a:off x="311700" y="1363425"/>
            <a:ext cx="4997400" cy="3537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a:latin typeface="Arial"/>
                <a:ea typeface="Arial"/>
                <a:cs typeface="Arial"/>
                <a:sym typeface="Arial"/>
              </a:rPr>
              <a:t>Fundraising Events</a:t>
            </a:r>
            <a:endParaRPr sz="1400">
              <a:latin typeface="Arial"/>
              <a:ea typeface="Arial"/>
              <a:cs typeface="Arial"/>
              <a:sym typeface="Arial"/>
            </a:endParaRPr>
          </a:p>
          <a:p>
            <a:pPr marL="457200" lvl="0" indent="-317500" algn="l" rtl="0">
              <a:lnSpc>
                <a:spcPct val="115000"/>
              </a:lnSpc>
              <a:spcBef>
                <a:spcPts val="1200"/>
              </a:spcBef>
              <a:spcAft>
                <a:spcPts val="0"/>
              </a:spcAft>
              <a:buSzPts val="1400"/>
              <a:buFont typeface="Arial"/>
              <a:buChar char="●"/>
            </a:pPr>
            <a:r>
              <a:rPr lang="en" sz="1400">
                <a:latin typeface="Arial"/>
                <a:ea typeface="Arial"/>
                <a:cs typeface="Arial"/>
                <a:sym typeface="Arial"/>
              </a:rPr>
              <a:t>In-state and national virtual events </a:t>
            </a:r>
            <a:endParaRPr sz="1400">
              <a:latin typeface="Arial"/>
              <a:ea typeface="Arial"/>
              <a:cs typeface="Arial"/>
              <a:sym typeface="Arial"/>
            </a:endParaRPr>
          </a:p>
          <a:p>
            <a:pPr marL="457200" lvl="0" indent="-317500" algn="l" rtl="0">
              <a:lnSpc>
                <a:spcPct val="115000"/>
              </a:lnSpc>
              <a:spcBef>
                <a:spcPts val="0"/>
              </a:spcBef>
              <a:spcAft>
                <a:spcPts val="0"/>
              </a:spcAft>
              <a:buSzPts val="1400"/>
              <a:buFont typeface="Arial"/>
              <a:buChar char="●"/>
            </a:pPr>
            <a:r>
              <a:rPr lang="en" sz="1400">
                <a:latin typeface="Arial"/>
                <a:ea typeface="Arial"/>
                <a:cs typeface="Arial"/>
                <a:sym typeface="Arial"/>
              </a:rPr>
              <a:t>A pre-advertised price of admission.</a:t>
            </a:r>
            <a:endParaRPr sz="1400">
              <a:latin typeface="Arial"/>
              <a:ea typeface="Arial"/>
              <a:cs typeface="Arial"/>
              <a:sym typeface="Arial"/>
            </a:endParaRPr>
          </a:p>
          <a:p>
            <a:pPr marL="457200" lvl="0" indent="-317500" algn="l" rtl="0">
              <a:lnSpc>
                <a:spcPct val="115000"/>
              </a:lnSpc>
              <a:spcBef>
                <a:spcPts val="0"/>
              </a:spcBef>
              <a:spcAft>
                <a:spcPts val="0"/>
              </a:spcAft>
              <a:buSzPts val="1400"/>
              <a:buFont typeface="Arial"/>
              <a:buChar char="●"/>
            </a:pPr>
            <a:r>
              <a:rPr lang="en" sz="1400">
                <a:latin typeface="Arial"/>
                <a:ea typeface="Arial"/>
                <a:cs typeface="Arial"/>
                <a:sym typeface="Arial"/>
              </a:rPr>
              <a:t>Host committee - raising from personal networks and lists.</a:t>
            </a:r>
            <a:endParaRPr sz="1400">
              <a:latin typeface="Arial"/>
              <a:ea typeface="Arial"/>
              <a:cs typeface="Arial"/>
              <a:sym typeface="Arial"/>
            </a:endParaRPr>
          </a:p>
          <a:p>
            <a:pPr marL="457200" lvl="0" indent="-317500" algn="l" rtl="0">
              <a:lnSpc>
                <a:spcPct val="115000"/>
              </a:lnSpc>
              <a:spcBef>
                <a:spcPts val="0"/>
              </a:spcBef>
              <a:spcAft>
                <a:spcPts val="0"/>
              </a:spcAft>
              <a:buSzPts val="1400"/>
              <a:buFont typeface="Arial"/>
              <a:buChar char="●"/>
            </a:pPr>
            <a:r>
              <a:rPr lang="en" sz="1400">
                <a:latin typeface="Arial"/>
                <a:ea typeface="Arial"/>
                <a:cs typeface="Arial"/>
                <a:sym typeface="Arial"/>
              </a:rPr>
              <a:t>Broad range of event sizes, locations, and styles</a:t>
            </a:r>
            <a:endParaRPr sz="1400">
              <a:latin typeface="Arial"/>
              <a:ea typeface="Arial"/>
              <a:cs typeface="Arial"/>
              <a:sym typeface="Arial"/>
            </a:endParaRPr>
          </a:p>
          <a:p>
            <a:pPr marL="0" lvl="0" indent="0" algn="l" rtl="0">
              <a:lnSpc>
                <a:spcPct val="115000"/>
              </a:lnSpc>
              <a:spcBef>
                <a:spcPts val="1200"/>
              </a:spcBef>
              <a:spcAft>
                <a:spcPts val="0"/>
              </a:spcAft>
              <a:buNone/>
            </a:pPr>
            <a:r>
              <a:rPr lang="en" sz="1400" b="1">
                <a:latin typeface="Arial"/>
                <a:ea typeface="Arial"/>
                <a:cs typeface="Arial"/>
                <a:sym typeface="Arial"/>
              </a:rPr>
              <a:t>The purpose of the event is to raise money. It’s a fundraiser, not a party.</a:t>
            </a:r>
            <a:endParaRPr sz="1400" b="1">
              <a:latin typeface="Arial"/>
              <a:ea typeface="Arial"/>
              <a:cs typeface="Arial"/>
              <a:sym typeface="Arial"/>
            </a:endParaRPr>
          </a:p>
          <a:p>
            <a:pPr marL="457200" lvl="0" indent="0" algn="l" rtl="0">
              <a:lnSpc>
                <a:spcPct val="95000"/>
              </a:lnSpc>
              <a:spcBef>
                <a:spcPts val="1200"/>
              </a:spcBef>
              <a:spcAft>
                <a:spcPts val="0"/>
              </a:spcAft>
              <a:buNone/>
            </a:pPr>
            <a:endParaRPr>
              <a:latin typeface="Arial"/>
              <a:ea typeface="Arial"/>
              <a:cs typeface="Arial"/>
              <a:sym typeface="Arial"/>
            </a:endParaRPr>
          </a:p>
          <a:p>
            <a:pPr marL="0" lvl="0" indent="0" algn="l" rtl="0">
              <a:lnSpc>
                <a:spcPct val="95000"/>
              </a:lnSpc>
              <a:spcBef>
                <a:spcPts val="1200"/>
              </a:spcBef>
              <a:spcAft>
                <a:spcPts val="0"/>
              </a:spcAft>
              <a:buSzPts val="275"/>
              <a:buNone/>
            </a:pPr>
            <a:endParaRPr sz="450">
              <a:latin typeface="Arial"/>
              <a:ea typeface="Arial"/>
              <a:cs typeface="Arial"/>
              <a:sym typeface="Arial"/>
            </a:endParaRPr>
          </a:p>
          <a:p>
            <a:pPr marL="0" lvl="0" indent="0" algn="l" rtl="0">
              <a:lnSpc>
                <a:spcPct val="95000"/>
              </a:lnSpc>
              <a:spcBef>
                <a:spcPts val="1200"/>
              </a:spcBef>
              <a:spcAft>
                <a:spcPts val="0"/>
              </a:spcAft>
              <a:buSzPts val="275"/>
              <a:buNone/>
            </a:pPr>
            <a:endParaRPr sz="450">
              <a:latin typeface="Arial"/>
              <a:ea typeface="Arial"/>
              <a:cs typeface="Arial"/>
              <a:sym typeface="Arial"/>
            </a:endParaRPr>
          </a:p>
          <a:p>
            <a:pPr marL="0" lvl="0" indent="0" algn="l" rtl="0">
              <a:lnSpc>
                <a:spcPct val="95000"/>
              </a:lnSpc>
              <a:spcBef>
                <a:spcPts val="1200"/>
              </a:spcBef>
              <a:spcAft>
                <a:spcPts val="0"/>
              </a:spcAft>
              <a:buSzPts val="275"/>
              <a:buNone/>
            </a:pPr>
            <a:endParaRPr sz="450">
              <a:latin typeface="Arial"/>
              <a:ea typeface="Arial"/>
              <a:cs typeface="Arial"/>
              <a:sym typeface="Arial"/>
            </a:endParaRPr>
          </a:p>
          <a:p>
            <a:pPr marL="0" lvl="0" indent="0" algn="l" rtl="0">
              <a:lnSpc>
                <a:spcPct val="95000"/>
              </a:lnSpc>
              <a:spcBef>
                <a:spcPts val="1200"/>
              </a:spcBef>
              <a:spcAft>
                <a:spcPts val="0"/>
              </a:spcAft>
              <a:buSzPts val="275"/>
              <a:buNone/>
            </a:pPr>
            <a:endParaRPr sz="450">
              <a:latin typeface="Arial"/>
              <a:ea typeface="Arial"/>
              <a:cs typeface="Arial"/>
              <a:sym typeface="Arial"/>
            </a:endParaRPr>
          </a:p>
          <a:p>
            <a:pPr marL="0" lvl="0" indent="0" algn="l" rtl="0">
              <a:lnSpc>
                <a:spcPct val="95000"/>
              </a:lnSpc>
              <a:spcBef>
                <a:spcPts val="1200"/>
              </a:spcBef>
              <a:spcAft>
                <a:spcPts val="1200"/>
              </a:spcAft>
              <a:buSzPts val="275"/>
              <a:buNone/>
            </a:pPr>
            <a:endParaRPr sz="450">
              <a:latin typeface="Arial"/>
              <a:ea typeface="Arial"/>
              <a:cs typeface="Arial"/>
              <a:sym typeface="Arial"/>
            </a:endParaRPr>
          </a:p>
        </p:txBody>
      </p:sp>
      <p:pic>
        <p:nvPicPr>
          <p:cNvPr id="200" name="Google Shape;200;p36" title="SQ.jpg"/>
          <p:cNvPicPr preferRelativeResize="0"/>
          <p:nvPr/>
        </p:nvPicPr>
        <p:blipFill>
          <a:blip r:embed="rId3">
            <a:alphaModFix/>
          </a:blip>
          <a:stretch>
            <a:fillRect/>
          </a:stretch>
        </p:blipFill>
        <p:spPr>
          <a:xfrm>
            <a:off x="5448775" y="806700"/>
            <a:ext cx="3530099" cy="3530099"/>
          </a:xfrm>
          <a:prstGeom prst="rect">
            <a:avLst/>
          </a:prstGeom>
          <a:noFill/>
          <a:ln>
            <a:noFill/>
          </a:ln>
        </p:spPr>
      </p:pic>
      <p:pic>
        <p:nvPicPr>
          <p:cNvPr id="201" name="Google Shape;201;p36"/>
          <p:cNvPicPr preferRelativeResize="0"/>
          <p:nvPr/>
        </p:nvPicPr>
        <p:blipFill>
          <a:blip r:embed="rId4">
            <a:alphaModFix/>
          </a:blip>
          <a:stretch>
            <a:fillRect/>
          </a:stretch>
        </p:blipFill>
        <p:spPr>
          <a:xfrm>
            <a:off x="0" y="3578075"/>
            <a:ext cx="1572825" cy="1584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7"/>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Call Time</a:t>
            </a:r>
            <a:endParaRPr/>
          </a:p>
        </p:txBody>
      </p:sp>
      <p:sp>
        <p:nvSpPr>
          <p:cNvPr id="207" name="Google Shape;207;p37"/>
          <p:cNvSpPr txBox="1">
            <a:spLocks noGrp="1"/>
          </p:cNvSpPr>
          <p:nvPr>
            <p:ph type="body" idx="1"/>
          </p:nvPr>
        </p:nvSpPr>
        <p:spPr>
          <a:xfrm>
            <a:off x="311700" y="1468825"/>
            <a:ext cx="8520600" cy="3303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a:latin typeface="Arial"/>
                <a:ea typeface="Arial"/>
                <a:cs typeface="Arial"/>
                <a:sym typeface="Arial"/>
              </a:rPr>
              <a:t>Call Time Manager </a:t>
            </a:r>
            <a:endParaRPr sz="1600">
              <a:latin typeface="Arial"/>
              <a:ea typeface="Arial"/>
              <a:cs typeface="Arial"/>
              <a:sym typeface="Arial"/>
            </a:endParaRPr>
          </a:p>
          <a:p>
            <a:pPr marL="914400" lvl="1" indent="-330200" algn="l" rtl="0">
              <a:spcBef>
                <a:spcPts val="1200"/>
              </a:spcBef>
              <a:spcAft>
                <a:spcPts val="0"/>
              </a:spcAft>
              <a:buSzPts val="1600"/>
              <a:buFont typeface="Arial"/>
              <a:buChar char="○"/>
            </a:pPr>
            <a:r>
              <a:rPr lang="en" sz="1600">
                <a:latin typeface="Arial"/>
                <a:ea typeface="Arial"/>
                <a:cs typeface="Arial"/>
                <a:sym typeface="Arial"/>
              </a:rPr>
              <a:t>Principal (candidate, Chair) makes direct solicitations</a:t>
            </a:r>
            <a:endParaRPr sz="1600">
              <a:latin typeface="Arial"/>
              <a:ea typeface="Arial"/>
              <a:cs typeface="Arial"/>
              <a:sym typeface="Arial"/>
            </a:endParaRPr>
          </a:p>
          <a:p>
            <a:pPr marL="914400" lvl="1" indent="-330200" algn="l" rtl="0">
              <a:spcBef>
                <a:spcPts val="0"/>
              </a:spcBef>
              <a:spcAft>
                <a:spcPts val="0"/>
              </a:spcAft>
              <a:buSzPts val="1600"/>
              <a:buFont typeface="Arial"/>
              <a:buChar char="○"/>
            </a:pPr>
            <a:r>
              <a:rPr lang="en" sz="1600">
                <a:latin typeface="Arial"/>
                <a:ea typeface="Arial"/>
                <a:cs typeface="Arial"/>
                <a:sym typeface="Arial"/>
              </a:rPr>
              <a:t>Call time manager / candidate relationship</a:t>
            </a:r>
            <a:endParaRPr sz="1600">
              <a:latin typeface="Arial"/>
              <a:ea typeface="Arial"/>
              <a:cs typeface="Arial"/>
              <a:sym typeface="Arial"/>
            </a:endParaRPr>
          </a:p>
          <a:p>
            <a:pPr marL="914400" lvl="1" indent="-330200" algn="l" rtl="0">
              <a:spcBef>
                <a:spcPts val="0"/>
              </a:spcBef>
              <a:spcAft>
                <a:spcPts val="0"/>
              </a:spcAft>
              <a:buSzPts val="1600"/>
              <a:buFont typeface="Arial"/>
              <a:buChar char="○"/>
            </a:pPr>
            <a:r>
              <a:rPr lang="en" sz="1600">
                <a:latin typeface="Arial"/>
                <a:ea typeface="Arial"/>
                <a:cs typeface="Arial"/>
                <a:sym typeface="Arial"/>
              </a:rPr>
              <a:t>Hours and travel</a:t>
            </a:r>
            <a:endParaRPr sz="1600">
              <a:latin typeface="Arial"/>
              <a:ea typeface="Arial"/>
              <a:cs typeface="Arial"/>
              <a:sym typeface="Arial"/>
            </a:endParaRPr>
          </a:p>
          <a:p>
            <a:pPr marL="914400" lvl="1" indent="-330200" algn="l" rtl="0">
              <a:spcBef>
                <a:spcPts val="0"/>
              </a:spcBef>
              <a:spcAft>
                <a:spcPts val="0"/>
              </a:spcAft>
              <a:buSzPts val="1600"/>
              <a:buFont typeface="Arial"/>
              <a:buChar char="○"/>
            </a:pPr>
            <a:r>
              <a:rPr lang="en" sz="1600">
                <a:latin typeface="Arial"/>
                <a:ea typeface="Arial"/>
                <a:cs typeface="Arial"/>
                <a:sym typeface="Arial"/>
              </a:rPr>
              <a:t>Finance Director owns major donor prospects</a:t>
            </a:r>
            <a:endParaRPr sz="1600">
              <a:latin typeface="Arial"/>
              <a:ea typeface="Arial"/>
              <a:cs typeface="Arial"/>
              <a:sym typeface="Arial"/>
            </a:endParaRPr>
          </a:p>
          <a:p>
            <a:pPr marL="1371600" lvl="2" indent="-330200" algn="l" rtl="0">
              <a:spcBef>
                <a:spcPts val="0"/>
              </a:spcBef>
              <a:spcAft>
                <a:spcPts val="0"/>
              </a:spcAft>
              <a:buSzPts val="1600"/>
              <a:buFont typeface="Arial"/>
              <a:buChar char="■"/>
            </a:pPr>
            <a:r>
              <a:rPr lang="en" sz="1600">
                <a:latin typeface="Arial"/>
                <a:ea typeface="Arial"/>
                <a:cs typeface="Arial"/>
                <a:sym typeface="Arial"/>
              </a:rPr>
              <a:t>Other consultants that help with soliciting funds during call time include</a:t>
            </a:r>
            <a:endParaRPr sz="1600">
              <a:latin typeface="Arial"/>
              <a:ea typeface="Arial"/>
              <a:cs typeface="Arial"/>
              <a:sym typeface="Arial"/>
            </a:endParaRPr>
          </a:p>
        </p:txBody>
      </p:sp>
      <p:pic>
        <p:nvPicPr>
          <p:cNvPr id="208" name="Google Shape;208;p37"/>
          <p:cNvPicPr preferRelativeResize="0"/>
          <p:nvPr/>
        </p:nvPicPr>
        <p:blipFill>
          <a:blip r:embed="rId3">
            <a:alphaModFix/>
          </a:blip>
          <a:stretch>
            <a:fillRect/>
          </a:stretch>
        </p:blipFill>
        <p:spPr>
          <a:xfrm>
            <a:off x="5675875" y="3477450"/>
            <a:ext cx="3468124" cy="1666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8"/>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Donor Relationships </a:t>
            </a:r>
            <a:endParaRPr/>
          </a:p>
        </p:txBody>
      </p:sp>
      <p:pic>
        <p:nvPicPr>
          <p:cNvPr id="214" name="Google Shape;214;p38"/>
          <p:cNvPicPr preferRelativeResize="0"/>
          <p:nvPr/>
        </p:nvPicPr>
        <p:blipFill>
          <a:blip r:embed="rId3">
            <a:alphaModFix/>
          </a:blip>
          <a:stretch>
            <a:fillRect/>
          </a:stretch>
        </p:blipFill>
        <p:spPr>
          <a:xfrm>
            <a:off x="0" y="2673125"/>
            <a:ext cx="2471125" cy="2489425"/>
          </a:xfrm>
          <a:prstGeom prst="rect">
            <a:avLst/>
          </a:prstGeom>
          <a:noFill/>
          <a:ln>
            <a:noFill/>
          </a:ln>
        </p:spPr>
      </p:pic>
      <p:pic>
        <p:nvPicPr>
          <p:cNvPr id="215" name="Google Shape;215;p38"/>
          <p:cNvPicPr preferRelativeResize="0"/>
          <p:nvPr/>
        </p:nvPicPr>
        <p:blipFill>
          <a:blip r:embed="rId3">
            <a:alphaModFix/>
          </a:blip>
          <a:stretch>
            <a:fillRect/>
          </a:stretch>
        </p:blipFill>
        <p:spPr>
          <a:xfrm rot="10800000">
            <a:off x="6713250" y="0"/>
            <a:ext cx="2430750" cy="2448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9"/>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Why Donors Give</a:t>
            </a:r>
            <a:endParaRPr/>
          </a:p>
        </p:txBody>
      </p:sp>
      <p:sp>
        <p:nvSpPr>
          <p:cNvPr id="221" name="Google Shape;221;p39"/>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Arial"/>
              <a:buChar char="●"/>
            </a:pPr>
            <a:r>
              <a:rPr lang="en">
                <a:latin typeface="Arial"/>
                <a:ea typeface="Arial"/>
                <a:cs typeface="Arial"/>
                <a:sym typeface="Arial"/>
              </a:rPr>
              <a:t>Fundraising IS NOT begging!!</a:t>
            </a:r>
            <a:endParaRPr>
              <a:latin typeface="Arial"/>
              <a:ea typeface="Arial"/>
              <a:cs typeface="Arial"/>
              <a:sym typeface="Arial"/>
            </a:endParaRPr>
          </a:p>
          <a:p>
            <a:pPr marL="457200" lvl="0" indent="-342900" algn="l" rtl="0">
              <a:spcBef>
                <a:spcPts val="0"/>
              </a:spcBef>
              <a:spcAft>
                <a:spcPts val="0"/>
              </a:spcAft>
              <a:buSzPts val="1800"/>
              <a:buFont typeface="Arial"/>
              <a:buChar char="●"/>
            </a:pPr>
            <a:r>
              <a:rPr lang="en">
                <a:latin typeface="Arial"/>
                <a:ea typeface="Arial"/>
                <a:cs typeface="Arial"/>
                <a:sym typeface="Arial"/>
              </a:rPr>
              <a:t>People donate to a campaign/organization because they want to. Their contribution serves their needs—not the party’s, and not the fundraiser’s. </a:t>
            </a:r>
            <a:endParaRPr>
              <a:latin typeface="Arial"/>
              <a:ea typeface="Arial"/>
              <a:cs typeface="Arial"/>
              <a:sym typeface="Arial"/>
            </a:endParaRPr>
          </a:p>
          <a:p>
            <a:pPr marL="914400" lvl="1" indent="-317500" algn="l" rtl="0">
              <a:spcBef>
                <a:spcPts val="0"/>
              </a:spcBef>
              <a:spcAft>
                <a:spcPts val="0"/>
              </a:spcAft>
              <a:buSzPts val="1400"/>
              <a:buFont typeface="Arial"/>
              <a:buChar char="○"/>
            </a:pPr>
            <a:r>
              <a:rPr lang="en">
                <a:latin typeface="Arial"/>
                <a:ea typeface="Arial"/>
                <a:cs typeface="Arial"/>
                <a:sym typeface="Arial"/>
              </a:rPr>
              <a:t>Donors contribute when the fundraiser has identified their needs and demonstrated how they will benefit if the candidate is elected.</a:t>
            </a:r>
            <a:endParaRPr>
              <a:latin typeface="Arial"/>
              <a:ea typeface="Arial"/>
              <a:cs typeface="Arial"/>
              <a:sym typeface="Arial"/>
            </a:endParaRPr>
          </a:p>
          <a:p>
            <a:pPr marL="457200" lvl="0" indent="-342900" algn="l" rtl="0">
              <a:spcBef>
                <a:spcPts val="0"/>
              </a:spcBef>
              <a:spcAft>
                <a:spcPts val="0"/>
              </a:spcAft>
              <a:buSzPts val="1800"/>
              <a:buFont typeface="Arial"/>
              <a:buChar char="●"/>
            </a:pPr>
            <a:r>
              <a:rPr lang="en">
                <a:latin typeface="Arial"/>
                <a:ea typeface="Arial"/>
                <a:cs typeface="Arial"/>
                <a:sym typeface="Arial"/>
              </a:rPr>
              <a:t>The key to developing an effective strategy is understanding the needs, interests, and giving practices of the targeted donors. This will help the finance team tailor an approach, craft and communicate a persuasive message, and determine what level of support to seek.</a:t>
            </a:r>
            <a:endParaRPr>
              <a:latin typeface="Arial"/>
              <a:ea typeface="Arial"/>
              <a:cs typeface="Arial"/>
              <a:sym typeface="Arial"/>
            </a:endParaRPr>
          </a:p>
        </p:txBody>
      </p:sp>
      <p:pic>
        <p:nvPicPr>
          <p:cNvPr id="222" name="Google Shape;222;p39"/>
          <p:cNvPicPr preferRelativeResize="0"/>
          <p:nvPr/>
        </p:nvPicPr>
        <p:blipFill>
          <a:blip r:embed="rId3">
            <a:alphaModFix/>
          </a:blip>
          <a:stretch>
            <a:fillRect/>
          </a:stretch>
        </p:blipFill>
        <p:spPr>
          <a:xfrm rot="10800000">
            <a:off x="7301525" y="0"/>
            <a:ext cx="1842475" cy="1856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0"/>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Donor Relationships </a:t>
            </a:r>
            <a:endParaRPr/>
          </a:p>
        </p:txBody>
      </p:sp>
      <p:sp>
        <p:nvSpPr>
          <p:cNvPr id="228" name="Google Shape;228;p40"/>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lnSpcReduction="10000"/>
          </a:bodyPr>
          <a:lstStyle/>
          <a:p>
            <a:pPr marL="457200" lvl="0" indent="-349250" algn="l" rtl="0">
              <a:spcBef>
                <a:spcPts val="0"/>
              </a:spcBef>
              <a:spcAft>
                <a:spcPts val="0"/>
              </a:spcAft>
              <a:buSzPts val="1900"/>
              <a:buFont typeface="Arial"/>
              <a:buChar char="●"/>
            </a:pPr>
            <a:r>
              <a:rPr lang="en" sz="1900">
                <a:latin typeface="Arial"/>
                <a:ea typeface="Arial"/>
                <a:cs typeface="Arial"/>
                <a:sym typeface="Arial"/>
              </a:rPr>
              <a:t>Once you have identified why a you think a donor wants to give, you come up with a strategy to recruit them: Chair call, event invite, meeting with the Chair or staffer</a:t>
            </a:r>
            <a:endParaRPr sz="1900">
              <a:latin typeface="Arial"/>
              <a:ea typeface="Arial"/>
              <a:cs typeface="Arial"/>
              <a:sym typeface="Arial"/>
            </a:endParaRPr>
          </a:p>
          <a:p>
            <a:pPr marL="457200" lvl="0" indent="-349250" algn="l" rtl="0">
              <a:spcBef>
                <a:spcPts val="0"/>
              </a:spcBef>
              <a:spcAft>
                <a:spcPts val="0"/>
              </a:spcAft>
              <a:buSzPts val="1900"/>
              <a:buFont typeface="Arial"/>
              <a:buChar char="●"/>
            </a:pPr>
            <a:r>
              <a:rPr lang="en" sz="1900">
                <a:latin typeface="Arial"/>
                <a:ea typeface="Arial"/>
                <a:cs typeface="Arial"/>
                <a:sym typeface="Arial"/>
              </a:rPr>
              <a:t>Once they are on board your role becomes maintaining the relationship</a:t>
            </a:r>
            <a:endParaRPr sz="1900">
              <a:latin typeface="Arial"/>
              <a:ea typeface="Arial"/>
              <a:cs typeface="Arial"/>
              <a:sym typeface="Arial"/>
            </a:endParaRPr>
          </a:p>
          <a:p>
            <a:pPr marL="914400" lvl="1" indent="-323850" algn="l" rtl="0">
              <a:spcBef>
                <a:spcPts val="0"/>
              </a:spcBef>
              <a:spcAft>
                <a:spcPts val="0"/>
              </a:spcAft>
              <a:buSzPts val="1500"/>
              <a:buFont typeface="Arial"/>
              <a:buChar char="○"/>
            </a:pPr>
            <a:r>
              <a:rPr lang="en" sz="1500">
                <a:latin typeface="Arial"/>
                <a:ea typeface="Arial"/>
                <a:cs typeface="Arial"/>
                <a:sym typeface="Arial"/>
              </a:rPr>
              <a:t>Inviting them to events</a:t>
            </a:r>
            <a:endParaRPr sz="1500">
              <a:latin typeface="Arial"/>
              <a:ea typeface="Arial"/>
              <a:cs typeface="Arial"/>
              <a:sym typeface="Arial"/>
            </a:endParaRPr>
          </a:p>
          <a:p>
            <a:pPr marL="914400" lvl="1" indent="-323850" algn="l" rtl="0">
              <a:spcBef>
                <a:spcPts val="0"/>
              </a:spcBef>
              <a:spcAft>
                <a:spcPts val="0"/>
              </a:spcAft>
              <a:buSzPts val="1500"/>
              <a:buFont typeface="Arial"/>
              <a:buChar char="○"/>
            </a:pPr>
            <a:r>
              <a:rPr lang="en" sz="1500">
                <a:latin typeface="Arial"/>
                <a:ea typeface="Arial"/>
                <a:cs typeface="Arial"/>
                <a:sym typeface="Arial"/>
              </a:rPr>
              <a:t>Being present within the community of donors</a:t>
            </a:r>
            <a:endParaRPr sz="1500">
              <a:latin typeface="Arial"/>
              <a:ea typeface="Arial"/>
              <a:cs typeface="Arial"/>
              <a:sym typeface="Arial"/>
            </a:endParaRPr>
          </a:p>
          <a:p>
            <a:pPr marL="914400" lvl="1" indent="-323850" algn="l" rtl="0">
              <a:spcBef>
                <a:spcPts val="0"/>
              </a:spcBef>
              <a:spcAft>
                <a:spcPts val="0"/>
              </a:spcAft>
              <a:buSzPts val="1500"/>
              <a:buFont typeface="Arial"/>
              <a:buChar char="○"/>
            </a:pPr>
            <a:r>
              <a:rPr lang="en" sz="1500">
                <a:latin typeface="Arial"/>
                <a:ea typeface="Arial"/>
                <a:cs typeface="Arial"/>
                <a:sym typeface="Arial"/>
              </a:rPr>
              <a:t>Being available at all times</a:t>
            </a:r>
            <a:endParaRPr sz="1500">
              <a:latin typeface="Arial"/>
              <a:ea typeface="Arial"/>
              <a:cs typeface="Arial"/>
              <a:sym typeface="Arial"/>
            </a:endParaRPr>
          </a:p>
          <a:p>
            <a:pPr marL="914400" lvl="1" indent="-323850" algn="l" rtl="0">
              <a:spcBef>
                <a:spcPts val="0"/>
              </a:spcBef>
              <a:spcAft>
                <a:spcPts val="0"/>
              </a:spcAft>
              <a:buSzPts val="1500"/>
              <a:buFont typeface="Arial"/>
              <a:buChar char="○"/>
            </a:pPr>
            <a:r>
              <a:rPr lang="en" sz="1500">
                <a:latin typeface="Arial"/>
                <a:ea typeface="Arial"/>
                <a:cs typeface="Arial"/>
                <a:sym typeface="Arial"/>
              </a:rPr>
              <a:t>Being their point of contact in the campaign and a source of information</a:t>
            </a:r>
            <a:endParaRPr sz="1500">
              <a:latin typeface="Arial"/>
              <a:ea typeface="Arial"/>
              <a:cs typeface="Arial"/>
              <a:sym typeface="Arial"/>
            </a:endParaRPr>
          </a:p>
          <a:p>
            <a:pPr marL="914400" lvl="1" indent="-323850" algn="l" rtl="0">
              <a:spcBef>
                <a:spcPts val="0"/>
              </a:spcBef>
              <a:spcAft>
                <a:spcPts val="0"/>
              </a:spcAft>
              <a:buSzPts val="1500"/>
              <a:buFont typeface="Arial"/>
              <a:buChar char="○"/>
            </a:pPr>
            <a:r>
              <a:rPr lang="en" sz="1500">
                <a:latin typeface="Arial"/>
                <a:ea typeface="Arial"/>
                <a:cs typeface="Arial"/>
                <a:sym typeface="Arial"/>
              </a:rPr>
              <a:t>Maintain your professionalism </a:t>
            </a:r>
            <a:endParaRPr sz="1500">
              <a:latin typeface="Arial"/>
              <a:ea typeface="Arial"/>
              <a:cs typeface="Arial"/>
              <a:sym typeface="Arial"/>
            </a:endParaRPr>
          </a:p>
          <a:p>
            <a:pPr marL="0" lvl="0" indent="0" algn="l" rtl="0">
              <a:spcBef>
                <a:spcPts val="1600"/>
              </a:spcBef>
              <a:spcAft>
                <a:spcPts val="1200"/>
              </a:spcAft>
              <a:buNone/>
            </a:pPr>
            <a:endParaRPr/>
          </a:p>
        </p:txBody>
      </p:sp>
      <p:pic>
        <p:nvPicPr>
          <p:cNvPr id="229" name="Google Shape;229;p40"/>
          <p:cNvPicPr preferRelativeResize="0"/>
          <p:nvPr/>
        </p:nvPicPr>
        <p:blipFill>
          <a:blip r:embed="rId3">
            <a:alphaModFix/>
          </a:blip>
          <a:stretch>
            <a:fillRect/>
          </a:stretch>
        </p:blipFill>
        <p:spPr>
          <a:xfrm>
            <a:off x="0" y="3578075"/>
            <a:ext cx="1572825" cy="1584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1"/>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Circle of Benefits  </a:t>
            </a:r>
            <a:endParaRPr/>
          </a:p>
        </p:txBody>
      </p:sp>
      <p:sp>
        <p:nvSpPr>
          <p:cNvPr id="235" name="Google Shape;235;p41"/>
          <p:cNvSpPr txBox="1">
            <a:spLocks noGrp="1"/>
          </p:cNvSpPr>
          <p:nvPr>
            <p:ph type="body" idx="1"/>
          </p:nvPr>
        </p:nvSpPr>
        <p:spPr>
          <a:xfrm>
            <a:off x="311700" y="1618200"/>
            <a:ext cx="3398700" cy="2950800"/>
          </a:xfrm>
          <a:prstGeom prst="rect">
            <a:avLst/>
          </a:prstGeom>
        </p:spPr>
        <p:txBody>
          <a:bodyPr spcFirstLastPara="1" wrap="square" lIns="91425" tIns="91425" rIns="91425" bIns="91425" anchor="t" anchorCtr="0">
            <a:noAutofit/>
          </a:bodyPr>
          <a:lstStyle/>
          <a:p>
            <a:pPr marL="457200" lvl="0" indent="-314960" algn="l" rtl="0">
              <a:lnSpc>
                <a:spcPct val="95000"/>
              </a:lnSpc>
              <a:spcBef>
                <a:spcPts val="0"/>
              </a:spcBef>
              <a:spcAft>
                <a:spcPts val="0"/>
              </a:spcAft>
              <a:buClr>
                <a:schemeClr val="dk2"/>
              </a:buClr>
              <a:buSzPts val="1360"/>
              <a:buFont typeface="Arial"/>
              <a:buChar char="●"/>
            </a:pPr>
            <a:r>
              <a:rPr lang="en" sz="1360">
                <a:latin typeface="Arial"/>
                <a:ea typeface="Arial"/>
                <a:cs typeface="Arial"/>
                <a:sym typeface="Arial"/>
              </a:rPr>
              <a:t>The Circles of Benefit is a system to help fundraisers:</a:t>
            </a:r>
            <a:endParaRPr sz="1360">
              <a:latin typeface="Arial"/>
              <a:ea typeface="Arial"/>
              <a:cs typeface="Arial"/>
              <a:sym typeface="Arial"/>
            </a:endParaRPr>
          </a:p>
          <a:p>
            <a:pPr marL="914400" lvl="1" indent="-297180" algn="l" rtl="0">
              <a:lnSpc>
                <a:spcPct val="95000"/>
              </a:lnSpc>
              <a:spcBef>
                <a:spcPts val="0"/>
              </a:spcBef>
              <a:spcAft>
                <a:spcPts val="0"/>
              </a:spcAft>
              <a:buClr>
                <a:schemeClr val="dk2"/>
              </a:buClr>
              <a:buSzPts val="1080"/>
              <a:buFont typeface="Arial"/>
              <a:buChar char="○"/>
            </a:pPr>
            <a:r>
              <a:rPr lang="en" sz="1080">
                <a:latin typeface="Arial"/>
                <a:ea typeface="Arial"/>
                <a:cs typeface="Arial"/>
                <a:sym typeface="Arial"/>
              </a:rPr>
              <a:t>Organize donors.</a:t>
            </a:r>
            <a:endParaRPr sz="1080">
              <a:latin typeface="Arial"/>
              <a:ea typeface="Arial"/>
              <a:cs typeface="Arial"/>
              <a:sym typeface="Arial"/>
            </a:endParaRPr>
          </a:p>
          <a:p>
            <a:pPr marL="914400" lvl="1" indent="-297180" algn="l" rtl="0">
              <a:lnSpc>
                <a:spcPct val="95000"/>
              </a:lnSpc>
              <a:spcBef>
                <a:spcPts val="0"/>
              </a:spcBef>
              <a:spcAft>
                <a:spcPts val="0"/>
              </a:spcAft>
              <a:buClr>
                <a:schemeClr val="dk2"/>
              </a:buClr>
              <a:buSzPts val="1080"/>
              <a:buFont typeface="Arial"/>
              <a:buChar char="○"/>
            </a:pPr>
            <a:r>
              <a:rPr lang="en" sz="1080">
                <a:latin typeface="Arial"/>
                <a:ea typeface="Arial"/>
                <a:cs typeface="Arial"/>
                <a:sym typeface="Arial"/>
              </a:rPr>
              <a:t>Understand a donor’s motivation to give.</a:t>
            </a:r>
            <a:endParaRPr sz="1080">
              <a:latin typeface="Arial"/>
              <a:ea typeface="Arial"/>
              <a:cs typeface="Arial"/>
              <a:sym typeface="Arial"/>
            </a:endParaRPr>
          </a:p>
          <a:p>
            <a:pPr marL="914400" lvl="1" indent="-297180" algn="l" rtl="0">
              <a:lnSpc>
                <a:spcPct val="95000"/>
              </a:lnSpc>
              <a:spcBef>
                <a:spcPts val="0"/>
              </a:spcBef>
              <a:spcAft>
                <a:spcPts val="0"/>
              </a:spcAft>
              <a:buClr>
                <a:schemeClr val="dk2"/>
              </a:buClr>
              <a:buSzPts val="1080"/>
              <a:buFont typeface="Arial"/>
              <a:buChar char="○"/>
            </a:pPr>
            <a:r>
              <a:rPr lang="en" sz="1080">
                <a:latin typeface="Arial"/>
                <a:ea typeface="Arial"/>
                <a:cs typeface="Arial"/>
                <a:sym typeface="Arial"/>
              </a:rPr>
              <a:t>Set priorities.</a:t>
            </a:r>
            <a:endParaRPr sz="1080">
              <a:latin typeface="Arial"/>
              <a:ea typeface="Arial"/>
              <a:cs typeface="Arial"/>
              <a:sym typeface="Arial"/>
            </a:endParaRPr>
          </a:p>
          <a:p>
            <a:pPr marL="457200" lvl="0" indent="-314960" algn="l" rtl="0">
              <a:lnSpc>
                <a:spcPct val="95000"/>
              </a:lnSpc>
              <a:spcBef>
                <a:spcPts val="0"/>
              </a:spcBef>
              <a:spcAft>
                <a:spcPts val="0"/>
              </a:spcAft>
              <a:buClr>
                <a:schemeClr val="dk2"/>
              </a:buClr>
              <a:buSzPts val="1360"/>
              <a:buFont typeface="Arial"/>
              <a:buChar char="●"/>
            </a:pPr>
            <a:r>
              <a:rPr lang="en" sz="1360">
                <a:latin typeface="Arial"/>
                <a:ea typeface="Arial"/>
                <a:cs typeface="Arial"/>
                <a:sym typeface="Arial"/>
              </a:rPr>
              <a:t>The arrows labeled “time” and “viability” illustrate that the further the circles extend from the center, the more a candidate’s political viability becomes a factor in the donor’s decision to give, and the more time must be invested to educate and cultivate donors.</a:t>
            </a:r>
            <a:endParaRPr sz="1360">
              <a:latin typeface="Arial"/>
              <a:ea typeface="Arial"/>
              <a:cs typeface="Arial"/>
              <a:sym typeface="Arial"/>
            </a:endParaRPr>
          </a:p>
          <a:p>
            <a:pPr marL="0" lvl="0" indent="0" algn="l" rtl="0">
              <a:lnSpc>
                <a:spcPct val="95000"/>
              </a:lnSpc>
              <a:spcBef>
                <a:spcPts val="0"/>
              </a:spcBef>
              <a:spcAft>
                <a:spcPts val="1200"/>
              </a:spcAft>
              <a:buSzPts val="770"/>
              <a:buNone/>
            </a:pPr>
            <a:endParaRPr sz="839"/>
          </a:p>
        </p:txBody>
      </p:sp>
      <p:pic>
        <p:nvPicPr>
          <p:cNvPr id="236" name="Google Shape;236;p41"/>
          <p:cNvPicPr preferRelativeResize="0"/>
          <p:nvPr/>
        </p:nvPicPr>
        <p:blipFill>
          <a:blip r:embed="rId3">
            <a:alphaModFix/>
          </a:blip>
          <a:stretch>
            <a:fillRect/>
          </a:stretch>
        </p:blipFill>
        <p:spPr>
          <a:xfrm>
            <a:off x="3963100" y="0"/>
            <a:ext cx="5180896"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2"/>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Personal Circle</a:t>
            </a:r>
            <a:endParaRPr/>
          </a:p>
        </p:txBody>
      </p:sp>
      <p:sp>
        <p:nvSpPr>
          <p:cNvPr id="242" name="Google Shape;242;p42"/>
          <p:cNvSpPr txBox="1">
            <a:spLocks noGrp="1"/>
          </p:cNvSpPr>
          <p:nvPr>
            <p:ph type="body" idx="1"/>
          </p:nvPr>
        </p:nvSpPr>
        <p:spPr>
          <a:xfrm>
            <a:off x="311700" y="1419875"/>
            <a:ext cx="8520600" cy="3549600"/>
          </a:xfrm>
          <a:prstGeom prst="rect">
            <a:avLst/>
          </a:prstGeom>
        </p:spPr>
        <p:txBody>
          <a:bodyPr spcFirstLastPara="1" wrap="square" lIns="91425" tIns="91425" rIns="91425" bIns="91425" anchor="t" anchorCtr="0">
            <a:normAutofit fontScale="55000" lnSpcReduction="10000"/>
          </a:bodyPr>
          <a:lstStyle/>
          <a:p>
            <a:pPr marL="0" lvl="0" indent="0" algn="l" rtl="0">
              <a:spcBef>
                <a:spcPts val="0"/>
              </a:spcBef>
              <a:spcAft>
                <a:spcPts val="0"/>
              </a:spcAft>
              <a:buNone/>
            </a:pPr>
            <a:r>
              <a:rPr lang="en" sz="2523" b="1">
                <a:latin typeface="Arial"/>
                <a:ea typeface="Arial"/>
                <a:cs typeface="Arial"/>
                <a:sym typeface="Arial"/>
              </a:rPr>
              <a:t>WHY:</a:t>
            </a:r>
            <a:r>
              <a:rPr lang="en" sz="2523">
                <a:latin typeface="Arial"/>
                <a:ea typeface="Arial"/>
                <a:cs typeface="Arial"/>
                <a:sym typeface="Arial"/>
              </a:rPr>
              <a:t> Donors in the Personal Circle give because they have a close relationship with the candidate. Loyalty moves personal circle donors to look past differences in ideology and party affiliation, and sustains their support regardless of the candidate’s standing in the polls.</a:t>
            </a:r>
            <a:endParaRPr sz="2523">
              <a:latin typeface="Arial"/>
              <a:ea typeface="Arial"/>
              <a:cs typeface="Arial"/>
              <a:sym typeface="Arial"/>
            </a:endParaRPr>
          </a:p>
          <a:p>
            <a:pPr marL="0" lvl="0" indent="0" algn="l" rtl="0">
              <a:spcBef>
                <a:spcPts val="0"/>
              </a:spcBef>
              <a:spcAft>
                <a:spcPts val="0"/>
              </a:spcAft>
              <a:buClr>
                <a:srgbClr val="5E696C"/>
              </a:buClr>
              <a:buSzPct val="43596"/>
              <a:buFont typeface="Arial"/>
              <a:buNone/>
            </a:pPr>
            <a:endParaRPr sz="2523">
              <a:latin typeface="Arial"/>
              <a:ea typeface="Arial"/>
              <a:cs typeface="Arial"/>
              <a:sym typeface="Arial"/>
            </a:endParaRPr>
          </a:p>
          <a:p>
            <a:pPr marL="0" lvl="0" indent="0" algn="l" rtl="0">
              <a:spcBef>
                <a:spcPts val="0"/>
              </a:spcBef>
              <a:spcAft>
                <a:spcPts val="0"/>
              </a:spcAft>
              <a:buNone/>
            </a:pPr>
            <a:r>
              <a:rPr lang="en" sz="2523" b="1">
                <a:latin typeface="Arial"/>
                <a:ea typeface="Arial"/>
                <a:cs typeface="Arial"/>
                <a:sym typeface="Arial"/>
              </a:rPr>
              <a:t>WHO: </a:t>
            </a:r>
            <a:r>
              <a:rPr lang="en" sz="2523">
                <a:latin typeface="Arial"/>
                <a:ea typeface="Arial"/>
                <a:cs typeface="Arial"/>
                <a:sym typeface="Arial"/>
              </a:rPr>
              <a:t>Personal Circle donors are family members, friends, and close professional colleagues of the candidate.</a:t>
            </a:r>
            <a:endParaRPr sz="2523">
              <a:latin typeface="Arial"/>
              <a:ea typeface="Arial"/>
              <a:cs typeface="Arial"/>
              <a:sym typeface="Arial"/>
            </a:endParaRPr>
          </a:p>
          <a:p>
            <a:pPr marL="0" lvl="0" indent="0" algn="l" rtl="0">
              <a:spcBef>
                <a:spcPts val="0"/>
              </a:spcBef>
              <a:spcAft>
                <a:spcPts val="0"/>
              </a:spcAft>
              <a:buClr>
                <a:srgbClr val="5E696C"/>
              </a:buClr>
              <a:buSzPct val="43596"/>
              <a:buFont typeface="Arial"/>
              <a:buNone/>
            </a:pPr>
            <a:endParaRPr sz="2523">
              <a:latin typeface="Arial"/>
              <a:ea typeface="Arial"/>
              <a:cs typeface="Arial"/>
              <a:sym typeface="Arial"/>
            </a:endParaRPr>
          </a:p>
          <a:p>
            <a:pPr marL="0" lvl="0" indent="0" algn="l" rtl="0">
              <a:spcBef>
                <a:spcPts val="0"/>
              </a:spcBef>
              <a:spcAft>
                <a:spcPts val="0"/>
              </a:spcAft>
              <a:buNone/>
            </a:pPr>
            <a:r>
              <a:rPr lang="en" sz="2523" b="1">
                <a:latin typeface="Arial"/>
                <a:ea typeface="Arial"/>
                <a:cs typeface="Arial"/>
                <a:sym typeface="Arial"/>
              </a:rPr>
              <a:t>WHEN:</a:t>
            </a:r>
            <a:r>
              <a:rPr lang="en" sz="2523">
                <a:latin typeface="Arial"/>
                <a:ea typeface="Arial"/>
                <a:cs typeface="Arial"/>
                <a:sym typeface="Arial"/>
              </a:rPr>
              <a:t> Start with this circle of donors to raise the first operating costs of the campaign. Early support from this circle demonstrates viability to traditional donor sources, the media, community leaders, and other opinion-makers.</a:t>
            </a:r>
            <a:endParaRPr sz="2523">
              <a:latin typeface="Arial"/>
              <a:ea typeface="Arial"/>
              <a:cs typeface="Arial"/>
              <a:sym typeface="Arial"/>
            </a:endParaRPr>
          </a:p>
          <a:p>
            <a:pPr marL="0" lvl="0" indent="0" algn="l" rtl="0">
              <a:spcBef>
                <a:spcPts val="0"/>
              </a:spcBef>
              <a:spcAft>
                <a:spcPts val="0"/>
              </a:spcAft>
              <a:buClr>
                <a:srgbClr val="5E696C"/>
              </a:buClr>
              <a:buSzPct val="43596"/>
              <a:buFont typeface="Arial"/>
              <a:buNone/>
            </a:pPr>
            <a:endParaRPr sz="2523">
              <a:latin typeface="Arial"/>
              <a:ea typeface="Arial"/>
              <a:cs typeface="Arial"/>
              <a:sym typeface="Arial"/>
            </a:endParaRPr>
          </a:p>
          <a:p>
            <a:pPr marL="0" lvl="0" indent="0" algn="l" rtl="0">
              <a:spcBef>
                <a:spcPts val="0"/>
              </a:spcBef>
              <a:spcAft>
                <a:spcPts val="0"/>
              </a:spcAft>
              <a:buClr>
                <a:srgbClr val="5E696C"/>
              </a:buClr>
              <a:buSzPct val="43596"/>
              <a:buFont typeface="Arial"/>
              <a:buNone/>
            </a:pPr>
            <a:r>
              <a:rPr lang="en" sz="2523" b="1">
                <a:latin typeface="Arial"/>
                <a:ea typeface="Arial"/>
                <a:cs typeface="Arial"/>
                <a:sym typeface="Arial"/>
              </a:rPr>
              <a:t>NOTES:</a:t>
            </a:r>
            <a:r>
              <a:rPr lang="en" sz="2523">
                <a:latin typeface="Arial"/>
                <a:ea typeface="Arial"/>
                <a:cs typeface="Arial"/>
                <a:sym typeface="Arial"/>
              </a:rPr>
              <a:t> Soliciting donors in the Personal Circle is the critical first step in a fundraising campaign. This can be a tough circle for the candidate, but her willingness to solicit her Personal Circle demonstrates her commitment to running for office and her ability to build a winning campaign.</a:t>
            </a:r>
            <a:endParaRPr sz="2523">
              <a:latin typeface="Arial"/>
              <a:ea typeface="Arial"/>
              <a:cs typeface="Arial"/>
              <a:sym typeface="Arial"/>
            </a:endParaRPr>
          </a:p>
          <a:p>
            <a:pPr marL="0" lvl="0" indent="0" algn="l" rtl="0">
              <a:spcBef>
                <a:spcPts val="0"/>
              </a:spcBef>
              <a:spcAft>
                <a:spcPts val="1200"/>
              </a:spcAft>
              <a:buNone/>
            </a:pPr>
            <a:endParaRPr/>
          </a:p>
        </p:txBody>
      </p:sp>
      <p:pic>
        <p:nvPicPr>
          <p:cNvPr id="243" name="Google Shape;243;p42"/>
          <p:cNvPicPr preferRelativeResize="0"/>
          <p:nvPr/>
        </p:nvPicPr>
        <p:blipFill>
          <a:blip r:embed="rId3">
            <a:alphaModFix/>
          </a:blip>
          <a:stretch>
            <a:fillRect/>
          </a:stretch>
        </p:blipFill>
        <p:spPr>
          <a:xfrm>
            <a:off x="7662922" y="0"/>
            <a:ext cx="1481074" cy="1470375"/>
          </a:xfrm>
          <a:prstGeom prst="rect">
            <a:avLst/>
          </a:prstGeom>
          <a:noFill/>
          <a:ln>
            <a:noFill/>
          </a:ln>
        </p:spPr>
      </p:pic>
      <p:pic>
        <p:nvPicPr>
          <p:cNvPr id="244" name="Google Shape;244;p42"/>
          <p:cNvPicPr preferRelativeResize="0"/>
          <p:nvPr/>
        </p:nvPicPr>
        <p:blipFill>
          <a:blip r:embed="rId4">
            <a:alphaModFix/>
          </a:blip>
          <a:stretch>
            <a:fillRect/>
          </a:stretch>
        </p:blipFill>
        <p:spPr>
          <a:xfrm>
            <a:off x="0" y="-52988"/>
            <a:ext cx="1572825" cy="15844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3"/>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Ideological Circle </a:t>
            </a:r>
            <a:endParaRPr/>
          </a:p>
        </p:txBody>
      </p:sp>
      <p:sp>
        <p:nvSpPr>
          <p:cNvPr id="250" name="Google Shape;250;p43"/>
          <p:cNvSpPr txBox="1">
            <a:spLocks noGrp="1"/>
          </p:cNvSpPr>
          <p:nvPr>
            <p:ph type="body" idx="1"/>
          </p:nvPr>
        </p:nvSpPr>
        <p:spPr>
          <a:xfrm>
            <a:off x="311700" y="1279100"/>
            <a:ext cx="8520600" cy="351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latin typeface="Arial"/>
                <a:ea typeface="Arial"/>
                <a:cs typeface="Arial"/>
                <a:sym typeface="Arial"/>
              </a:rPr>
              <a:t>WHY</a:t>
            </a:r>
            <a:r>
              <a:rPr lang="en" sz="1400">
                <a:latin typeface="Arial"/>
                <a:ea typeface="Arial"/>
                <a:cs typeface="Arial"/>
                <a:sym typeface="Arial"/>
              </a:rPr>
              <a:t>: Ideological donors give because the candidate is a member of their religious, cultural, or ethnic group. This circle includes donors who share the candidate’s advocacy of a particular cause.</a:t>
            </a:r>
            <a:endParaRPr sz="1400">
              <a:latin typeface="Arial"/>
              <a:ea typeface="Arial"/>
              <a:cs typeface="Arial"/>
              <a:sym typeface="Arial"/>
            </a:endParaRPr>
          </a:p>
          <a:p>
            <a:pPr marL="0" lvl="0" indent="0" algn="l" rtl="0">
              <a:spcBef>
                <a:spcPts val="0"/>
              </a:spcBef>
              <a:spcAft>
                <a:spcPts val="0"/>
              </a:spcAft>
              <a:buClr>
                <a:srgbClr val="5E696C"/>
              </a:buClr>
              <a:buSzPts val="1100"/>
              <a:buFont typeface="Arial"/>
              <a:buNone/>
            </a:pPr>
            <a:endParaRPr sz="1400">
              <a:latin typeface="Arial"/>
              <a:ea typeface="Arial"/>
              <a:cs typeface="Arial"/>
              <a:sym typeface="Arial"/>
            </a:endParaRPr>
          </a:p>
          <a:p>
            <a:pPr marL="0" lvl="0" indent="0" algn="l" rtl="0">
              <a:spcBef>
                <a:spcPts val="0"/>
              </a:spcBef>
              <a:spcAft>
                <a:spcPts val="0"/>
              </a:spcAft>
              <a:buNone/>
            </a:pPr>
            <a:r>
              <a:rPr lang="en" sz="1400" b="1">
                <a:latin typeface="Arial"/>
                <a:ea typeface="Arial"/>
                <a:cs typeface="Arial"/>
                <a:sym typeface="Arial"/>
              </a:rPr>
              <a:t>WHO: </a:t>
            </a:r>
            <a:r>
              <a:rPr lang="en" sz="1400">
                <a:latin typeface="Arial"/>
                <a:ea typeface="Arial"/>
                <a:cs typeface="Arial"/>
                <a:sym typeface="Arial"/>
              </a:rPr>
              <a:t>Ideological donors include pro-choice advocates, environmentalists, civil rights activists, and others.</a:t>
            </a:r>
            <a:endParaRPr sz="1400">
              <a:latin typeface="Arial"/>
              <a:ea typeface="Arial"/>
              <a:cs typeface="Arial"/>
              <a:sym typeface="Arial"/>
            </a:endParaRPr>
          </a:p>
          <a:p>
            <a:pPr marL="0" lvl="0" indent="0" algn="l" rtl="0">
              <a:spcBef>
                <a:spcPts val="0"/>
              </a:spcBef>
              <a:spcAft>
                <a:spcPts val="0"/>
              </a:spcAft>
              <a:buClr>
                <a:srgbClr val="5E696C"/>
              </a:buClr>
              <a:buSzPts val="1100"/>
              <a:buFont typeface="Arial"/>
              <a:buNone/>
            </a:pPr>
            <a:endParaRPr sz="1400">
              <a:latin typeface="Arial"/>
              <a:ea typeface="Arial"/>
              <a:cs typeface="Arial"/>
              <a:sym typeface="Arial"/>
            </a:endParaRPr>
          </a:p>
          <a:p>
            <a:pPr marL="0" lvl="0" indent="0" algn="l" rtl="0">
              <a:spcBef>
                <a:spcPts val="0"/>
              </a:spcBef>
              <a:spcAft>
                <a:spcPts val="0"/>
              </a:spcAft>
              <a:buNone/>
            </a:pPr>
            <a:r>
              <a:rPr lang="en" sz="1400" b="1">
                <a:latin typeface="Arial"/>
                <a:ea typeface="Arial"/>
                <a:cs typeface="Arial"/>
                <a:sym typeface="Arial"/>
              </a:rPr>
              <a:t>WHEN: </a:t>
            </a:r>
            <a:r>
              <a:rPr lang="en" sz="1400">
                <a:latin typeface="Arial"/>
                <a:ea typeface="Arial"/>
                <a:cs typeface="Arial"/>
                <a:sym typeface="Arial"/>
              </a:rPr>
              <a:t>Ideological donors take political risks and participate early to ensure the candidates they support have the strongest possible voice. Ideological donors tend to contribute early in the campaign.</a:t>
            </a:r>
            <a:endParaRPr sz="1400">
              <a:latin typeface="Arial"/>
              <a:ea typeface="Arial"/>
              <a:cs typeface="Arial"/>
              <a:sym typeface="Arial"/>
            </a:endParaRPr>
          </a:p>
          <a:p>
            <a:pPr marL="0" lvl="0" indent="0" algn="l" rtl="0">
              <a:spcBef>
                <a:spcPts val="0"/>
              </a:spcBef>
              <a:spcAft>
                <a:spcPts val="0"/>
              </a:spcAft>
              <a:buClr>
                <a:srgbClr val="5E696C"/>
              </a:buClr>
              <a:buSzPts val="1100"/>
              <a:buFont typeface="Arial"/>
              <a:buNone/>
            </a:pPr>
            <a:endParaRPr sz="1400">
              <a:latin typeface="Arial"/>
              <a:ea typeface="Arial"/>
              <a:cs typeface="Arial"/>
              <a:sym typeface="Arial"/>
            </a:endParaRPr>
          </a:p>
          <a:p>
            <a:pPr marL="0" lvl="0" indent="0" algn="l" rtl="0">
              <a:spcBef>
                <a:spcPts val="0"/>
              </a:spcBef>
              <a:spcAft>
                <a:spcPts val="0"/>
              </a:spcAft>
              <a:buClr>
                <a:srgbClr val="5E696C"/>
              </a:buClr>
              <a:buSzPts val="1100"/>
              <a:buFont typeface="Arial"/>
              <a:buNone/>
            </a:pPr>
            <a:r>
              <a:rPr lang="en" sz="1400" b="1">
                <a:latin typeface="Arial"/>
                <a:ea typeface="Arial"/>
                <a:cs typeface="Arial"/>
                <a:sym typeface="Arial"/>
              </a:rPr>
              <a:t>NOTES: </a:t>
            </a:r>
            <a:r>
              <a:rPr lang="en" sz="1400">
                <a:latin typeface="Arial"/>
                <a:ea typeface="Arial"/>
                <a:cs typeface="Arial"/>
                <a:sym typeface="Arial"/>
              </a:rPr>
              <a:t>Ideological donors give to challengers, candidates running in open seats, and incumbents, but play a particularly important role in challenger and open seat races. Ideological donors understand the difficulties of an uphill battle, since many represent constituencies that have struggled to gain a seat at the table.</a:t>
            </a:r>
            <a:endParaRPr>
              <a:latin typeface="Arial"/>
              <a:ea typeface="Arial"/>
              <a:cs typeface="Arial"/>
              <a:sym typeface="Arial"/>
            </a:endParaRPr>
          </a:p>
        </p:txBody>
      </p:sp>
      <p:pic>
        <p:nvPicPr>
          <p:cNvPr id="251" name="Google Shape;251;p43"/>
          <p:cNvPicPr preferRelativeResize="0"/>
          <p:nvPr/>
        </p:nvPicPr>
        <p:blipFill>
          <a:blip r:embed="rId3">
            <a:alphaModFix/>
          </a:blip>
          <a:stretch>
            <a:fillRect/>
          </a:stretch>
        </p:blipFill>
        <p:spPr>
          <a:xfrm>
            <a:off x="7662922" y="0"/>
            <a:ext cx="1481074" cy="1470375"/>
          </a:xfrm>
          <a:prstGeom prst="rect">
            <a:avLst/>
          </a:prstGeom>
          <a:noFill/>
          <a:ln>
            <a:noFill/>
          </a:ln>
        </p:spPr>
      </p:pic>
      <p:pic>
        <p:nvPicPr>
          <p:cNvPr id="252" name="Google Shape;252;p43"/>
          <p:cNvPicPr preferRelativeResize="0"/>
          <p:nvPr/>
        </p:nvPicPr>
        <p:blipFill>
          <a:blip r:embed="rId4">
            <a:alphaModFix/>
          </a:blip>
          <a:stretch>
            <a:fillRect/>
          </a:stretch>
        </p:blipFill>
        <p:spPr>
          <a:xfrm>
            <a:off x="0" y="-52988"/>
            <a:ext cx="1572825" cy="1584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6"/>
          <p:cNvSpPr txBox="1">
            <a:spLocks noGrp="1"/>
          </p:cNvSpPr>
          <p:nvPr>
            <p:ph type="title"/>
          </p:nvPr>
        </p:nvSpPr>
        <p:spPr>
          <a:xfrm>
            <a:off x="265500" y="298025"/>
            <a:ext cx="4045200" cy="12249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Hazel (she/hers)</a:t>
            </a:r>
            <a:endParaRPr/>
          </a:p>
        </p:txBody>
      </p:sp>
      <p:sp>
        <p:nvSpPr>
          <p:cNvPr id="116" name="Google Shape;116;p26"/>
          <p:cNvSpPr txBox="1">
            <a:spLocks noGrp="1"/>
          </p:cNvSpPr>
          <p:nvPr>
            <p:ph type="subTitle" idx="1"/>
          </p:nvPr>
        </p:nvSpPr>
        <p:spPr>
          <a:xfrm>
            <a:off x="140050" y="1611475"/>
            <a:ext cx="4303200" cy="2936100"/>
          </a:xfrm>
          <a:prstGeom prst="rect">
            <a:avLst/>
          </a:prstGeom>
        </p:spPr>
        <p:txBody>
          <a:bodyPr spcFirstLastPara="1" wrap="square" lIns="91425" tIns="91425" rIns="91425" bIns="91425" anchor="t" anchorCtr="0">
            <a:normAutofit fontScale="92500"/>
          </a:bodyPr>
          <a:lstStyle/>
          <a:p>
            <a:pPr marL="0" lvl="0" indent="0" algn="ctr" rtl="0">
              <a:spcBef>
                <a:spcPts val="0"/>
              </a:spcBef>
              <a:spcAft>
                <a:spcPts val="0"/>
              </a:spcAft>
              <a:buNone/>
            </a:pPr>
            <a:r>
              <a:rPr lang="en"/>
              <a:t>Deputy Finance Director of the Democratic Party of WI</a:t>
            </a:r>
            <a:endParaRPr/>
          </a:p>
          <a:p>
            <a:pPr marL="0" lvl="0" indent="0" algn="ctr" rtl="0">
              <a:spcBef>
                <a:spcPts val="0"/>
              </a:spcBef>
              <a:spcAft>
                <a:spcPts val="0"/>
              </a:spcAft>
              <a:buNone/>
            </a:pPr>
            <a:endParaRPr/>
          </a:p>
          <a:p>
            <a:pPr marL="457200" lvl="0" indent="-340201" algn="l" rtl="0">
              <a:spcBef>
                <a:spcPts val="0"/>
              </a:spcBef>
              <a:spcAft>
                <a:spcPts val="0"/>
              </a:spcAft>
              <a:buSzPct val="100000"/>
              <a:buChar char="●"/>
            </a:pPr>
            <a:r>
              <a:rPr lang="en"/>
              <a:t>Call Time Manager, Finance Assistant, Intern</a:t>
            </a:r>
            <a:endParaRPr/>
          </a:p>
          <a:p>
            <a:pPr marL="457200" lvl="0" indent="-340201" algn="l" rtl="0">
              <a:spcBef>
                <a:spcPts val="0"/>
              </a:spcBef>
              <a:spcAft>
                <a:spcPts val="0"/>
              </a:spcAft>
              <a:buSzPct val="100000"/>
              <a:buChar char="●"/>
            </a:pPr>
            <a:r>
              <a:rPr lang="en"/>
              <a:t>Field Organizer, Biden ‘20</a:t>
            </a:r>
            <a:endParaRPr/>
          </a:p>
          <a:p>
            <a:pPr marL="457200" lvl="0" indent="-340201" algn="l" rtl="0">
              <a:spcBef>
                <a:spcPts val="0"/>
              </a:spcBef>
              <a:spcAft>
                <a:spcPts val="0"/>
              </a:spcAft>
              <a:buSzPct val="100000"/>
              <a:buChar char="●"/>
            </a:pPr>
            <a:r>
              <a:rPr lang="en"/>
              <a:t>Intern, Rep. Betty McCollum</a:t>
            </a:r>
            <a:endParaRPr/>
          </a:p>
          <a:p>
            <a:pPr marL="457200" lvl="0" indent="0" algn="l" rtl="0">
              <a:spcBef>
                <a:spcPts val="0"/>
              </a:spcBef>
              <a:spcAft>
                <a:spcPts val="0"/>
              </a:spcAft>
              <a:buNone/>
            </a:pPr>
            <a:endParaRPr/>
          </a:p>
          <a:p>
            <a:pPr marL="0" lvl="0" indent="0" algn="l" rtl="0">
              <a:spcBef>
                <a:spcPts val="0"/>
              </a:spcBef>
              <a:spcAft>
                <a:spcPts val="0"/>
              </a:spcAft>
              <a:buNone/>
            </a:pPr>
            <a:r>
              <a:rPr lang="en"/>
              <a:t>Graduated from UST in ‘20 with triple major, minor</a:t>
            </a:r>
            <a:endParaRPr/>
          </a:p>
        </p:txBody>
      </p:sp>
      <p:pic>
        <p:nvPicPr>
          <p:cNvPr id="117" name="Google Shape;117;p26" title="Screenshot 2025-04-15 at 1.29.54 PM.png"/>
          <p:cNvPicPr preferRelativeResize="0"/>
          <p:nvPr/>
        </p:nvPicPr>
        <p:blipFill>
          <a:blip r:embed="rId3">
            <a:alphaModFix/>
          </a:blip>
          <a:stretch>
            <a:fillRect/>
          </a:stretch>
        </p:blipFill>
        <p:spPr>
          <a:xfrm>
            <a:off x="4572000" y="1143000"/>
            <a:ext cx="4572001" cy="2857504"/>
          </a:xfrm>
          <a:prstGeom prst="rect">
            <a:avLst/>
          </a:prstGeom>
          <a:noFill/>
          <a:ln>
            <a:noFill/>
          </a:ln>
        </p:spPr>
      </p:pic>
      <p:pic>
        <p:nvPicPr>
          <p:cNvPr id="118" name="Google Shape;118;p26"/>
          <p:cNvPicPr preferRelativeResize="0"/>
          <p:nvPr/>
        </p:nvPicPr>
        <p:blipFill>
          <a:blip r:embed="rId4">
            <a:alphaModFix/>
          </a:blip>
          <a:stretch>
            <a:fillRect/>
          </a:stretch>
        </p:blipFill>
        <p:spPr>
          <a:xfrm rot="-5400000">
            <a:off x="6562725" y="2494575"/>
            <a:ext cx="2571750" cy="2590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Ax-to-grind Circle </a:t>
            </a:r>
            <a:endParaRPr/>
          </a:p>
        </p:txBody>
      </p:sp>
      <p:sp>
        <p:nvSpPr>
          <p:cNvPr id="258" name="Google Shape;258;p44"/>
          <p:cNvSpPr txBox="1">
            <a:spLocks noGrp="1"/>
          </p:cNvSpPr>
          <p:nvPr>
            <p:ph type="body" idx="1"/>
          </p:nvPr>
        </p:nvSpPr>
        <p:spPr>
          <a:xfrm>
            <a:off x="311700" y="1468825"/>
            <a:ext cx="8520600" cy="339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rgbClr val="5E696C"/>
              </a:buClr>
              <a:buSzPts val="1100"/>
              <a:buFont typeface="Arial"/>
              <a:buNone/>
            </a:pPr>
            <a:r>
              <a:rPr lang="en" sz="1600" b="1">
                <a:latin typeface="Arial"/>
                <a:ea typeface="Arial"/>
                <a:cs typeface="Arial"/>
                <a:sym typeface="Arial"/>
              </a:rPr>
              <a:t>WHY:</a:t>
            </a:r>
            <a:r>
              <a:rPr lang="en" sz="1600">
                <a:latin typeface="Arial"/>
                <a:ea typeface="Arial"/>
                <a:cs typeface="Arial"/>
                <a:sym typeface="Arial"/>
              </a:rPr>
              <a:t> Ax-to-Grind donors give because the opponent’s victory would adversely affect their interests, or has already done so. They have tremendous incentive to weaken your opponent</a:t>
            </a:r>
            <a:endParaRPr sz="1600">
              <a:latin typeface="Arial"/>
              <a:ea typeface="Arial"/>
              <a:cs typeface="Arial"/>
              <a:sym typeface="Arial"/>
            </a:endParaRPr>
          </a:p>
          <a:p>
            <a:pPr marL="0" lvl="0" indent="0" algn="l" rtl="0">
              <a:spcBef>
                <a:spcPts val="0"/>
              </a:spcBef>
              <a:spcAft>
                <a:spcPts val="0"/>
              </a:spcAft>
              <a:buNone/>
            </a:pPr>
            <a:r>
              <a:rPr lang="en" sz="1600">
                <a:latin typeface="Arial"/>
                <a:ea typeface="Arial"/>
                <a:cs typeface="Arial"/>
                <a:sym typeface="Arial"/>
              </a:rPr>
              <a:t>and strengthen your candidate.</a:t>
            </a:r>
            <a:endParaRPr sz="1600">
              <a:latin typeface="Arial"/>
              <a:ea typeface="Arial"/>
              <a:cs typeface="Arial"/>
              <a:sym typeface="Arial"/>
            </a:endParaRPr>
          </a:p>
          <a:p>
            <a:pPr marL="0" lvl="0" indent="0" algn="l" rtl="0">
              <a:spcBef>
                <a:spcPts val="0"/>
              </a:spcBef>
              <a:spcAft>
                <a:spcPts val="0"/>
              </a:spcAft>
              <a:buClr>
                <a:srgbClr val="5E696C"/>
              </a:buClr>
              <a:buSzPts val="1100"/>
              <a:buFont typeface="Arial"/>
              <a:buNone/>
            </a:pPr>
            <a:endParaRPr sz="1600">
              <a:latin typeface="Arial"/>
              <a:ea typeface="Arial"/>
              <a:cs typeface="Arial"/>
              <a:sym typeface="Arial"/>
            </a:endParaRPr>
          </a:p>
          <a:p>
            <a:pPr marL="0" lvl="0" indent="0" algn="l" rtl="0">
              <a:spcBef>
                <a:spcPts val="0"/>
              </a:spcBef>
              <a:spcAft>
                <a:spcPts val="0"/>
              </a:spcAft>
              <a:buClr>
                <a:srgbClr val="5E696C"/>
              </a:buClr>
              <a:buSzPts val="1100"/>
              <a:buFont typeface="Arial"/>
              <a:buNone/>
            </a:pPr>
            <a:r>
              <a:rPr lang="en" sz="1600" b="1">
                <a:latin typeface="Arial"/>
                <a:ea typeface="Arial"/>
                <a:cs typeface="Arial"/>
                <a:sym typeface="Arial"/>
              </a:rPr>
              <a:t>WHO: </a:t>
            </a:r>
            <a:r>
              <a:rPr lang="en" sz="1600">
                <a:latin typeface="Arial"/>
                <a:ea typeface="Arial"/>
                <a:cs typeface="Arial"/>
                <a:sym typeface="Arial"/>
              </a:rPr>
              <a:t>Anyone who strongly dislikes or fears your opponent.</a:t>
            </a:r>
            <a:endParaRPr sz="1600">
              <a:latin typeface="Arial"/>
              <a:ea typeface="Arial"/>
              <a:cs typeface="Arial"/>
              <a:sym typeface="Arial"/>
            </a:endParaRPr>
          </a:p>
          <a:p>
            <a:pPr marL="0" lvl="0" indent="0" algn="l" rtl="0">
              <a:spcBef>
                <a:spcPts val="0"/>
              </a:spcBef>
              <a:spcAft>
                <a:spcPts val="0"/>
              </a:spcAft>
              <a:buClr>
                <a:srgbClr val="5E696C"/>
              </a:buClr>
              <a:buSzPts val="1100"/>
              <a:buFont typeface="Arial"/>
              <a:buNone/>
            </a:pPr>
            <a:endParaRPr sz="1600">
              <a:latin typeface="Arial"/>
              <a:ea typeface="Arial"/>
              <a:cs typeface="Arial"/>
              <a:sym typeface="Arial"/>
            </a:endParaRPr>
          </a:p>
          <a:p>
            <a:pPr marL="0" lvl="0" indent="0" algn="l" rtl="0">
              <a:spcBef>
                <a:spcPts val="0"/>
              </a:spcBef>
              <a:spcAft>
                <a:spcPts val="0"/>
              </a:spcAft>
              <a:buNone/>
            </a:pPr>
            <a:r>
              <a:rPr lang="en" sz="1600" b="1">
                <a:latin typeface="Arial"/>
                <a:ea typeface="Arial"/>
                <a:cs typeface="Arial"/>
                <a:sym typeface="Arial"/>
              </a:rPr>
              <a:t>WHEN: </a:t>
            </a:r>
            <a:r>
              <a:rPr lang="en" sz="1600">
                <a:latin typeface="Arial"/>
                <a:ea typeface="Arial"/>
                <a:cs typeface="Arial"/>
                <a:sym typeface="Arial"/>
              </a:rPr>
              <a:t>These donors, like those in the Personal and Ideological Circles, can provide early support.</a:t>
            </a:r>
            <a:endParaRPr sz="1600">
              <a:latin typeface="Arial"/>
              <a:ea typeface="Arial"/>
              <a:cs typeface="Arial"/>
              <a:sym typeface="Arial"/>
            </a:endParaRPr>
          </a:p>
          <a:p>
            <a:pPr marL="0" lvl="0" indent="0" algn="l" rtl="0">
              <a:spcBef>
                <a:spcPts val="0"/>
              </a:spcBef>
              <a:spcAft>
                <a:spcPts val="0"/>
              </a:spcAft>
              <a:buClr>
                <a:srgbClr val="5E696C"/>
              </a:buClr>
              <a:buSzPts val="1100"/>
              <a:buFont typeface="Arial"/>
              <a:buNone/>
            </a:pPr>
            <a:endParaRPr sz="1600" b="1">
              <a:latin typeface="Arial"/>
              <a:ea typeface="Arial"/>
              <a:cs typeface="Arial"/>
              <a:sym typeface="Arial"/>
            </a:endParaRPr>
          </a:p>
          <a:p>
            <a:pPr marL="0" lvl="0" indent="0" algn="l" rtl="0">
              <a:spcBef>
                <a:spcPts val="0"/>
              </a:spcBef>
              <a:spcAft>
                <a:spcPts val="0"/>
              </a:spcAft>
              <a:buClr>
                <a:srgbClr val="5E696C"/>
              </a:buClr>
              <a:buSzPts val="1100"/>
              <a:buFont typeface="Arial"/>
              <a:buNone/>
            </a:pPr>
            <a:r>
              <a:rPr lang="en" sz="1600" b="1">
                <a:latin typeface="Arial"/>
                <a:ea typeface="Arial"/>
                <a:cs typeface="Arial"/>
                <a:sym typeface="Arial"/>
              </a:rPr>
              <a:t>NOTES: </a:t>
            </a:r>
            <a:r>
              <a:rPr lang="en" sz="1600">
                <a:latin typeface="Arial"/>
                <a:ea typeface="Arial"/>
                <a:cs typeface="Arial"/>
                <a:sym typeface="Arial"/>
              </a:rPr>
              <a:t>Donors in the Ax-to-Grind Circle give to challengers, open seat candidates, and</a:t>
            </a:r>
            <a:endParaRPr sz="1600">
              <a:latin typeface="Arial"/>
              <a:ea typeface="Arial"/>
              <a:cs typeface="Arial"/>
              <a:sym typeface="Arial"/>
            </a:endParaRPr>
          </a:p>
          <a:p>
            <a:pPr marL="0" lvl="0" indent="0" algn="l" rtl="0">
              <a:spcBef>
                <a:spcPts val="0"/>
              </a:spcBef>
              <a:spcAft>
                <a:spcPts val="0"/>
              </a:spcAft>
              <a:buClr>
                <a:srgbClr val="5E696C"/>
              </a:buClr>
              <a:buSzPts val="1100"/>
              <a:buFont typeface="Arial"/>
              <a:buNone/>
            </a:pPr>
            <a:r>
              <a:rPr lang="en" sz="1600">
                <a:latin typeface="Arial"/>
                <a:ea typeface="Arial"/>
                <a:cs typeface="Arial"/>
                <a:sym typeface="Arial"/>
              </a:rPr>
              <a:t>incumbents.</a:t>
            </a:r>
            <a:endParaRPr sz="2000">
              <a:latin typeface="Arial"/>
              <a:ea typeface="Arial"/>
              <a:cs typeface="Arial"/>
              <a:sym typeface="Arial"/>
            </a:endParaRPr>
          </a:p>
        </p:txBody>
      </p:sp>
      <p:pic>
        <p:nvPicPr>
          <p:cNvPr id="259" name="Google Shape;259;p44"/>
          <p:cNvPicPr preferRelativeResize="0"/>
          <p:nvPr/>
        </p:nvPicPr>
        <p:blipFill>
          <a:blip r:embed="rId3">
            <a:alphaModFix/>
          </a:blip>
          <a:stretch>
            <a:fillRect/>
          </a:stretch>
        </p:blipFill>
        <p:spPr>
          <a:xfrm>
            <a:off x="7662922" y="0"/>
            <a:ext cx="1481074" cy="1470375"/>
          </a:xfrm>
          <a:prstGeom prst="rect">
            <a:avLst/>
          </a:prstGeom>
          <a:noFill/>
          <a:ln>
            <a:noFill/>
          </a:ln>
        </p:spPr>
      </p:pic>
      <p:pic>
        <p:nvPicPr>
          <p:cNvPr id="260" name="Google Shape;260;p44"/>
          <p:cNvPicPr preferRelativeResize="0"/>
          <p:nvPr/>
        </p:nvPicPr>
        <p:blipFill>
          <a:blip r:embed="rId4">
            <a:alphaModFix/>
          </a:blip>
          <a:stretch>
            <a:fillRect/>
          </a:stretch>
        </p:blipFill>
        <p:spPr>
          <a:xfrm>
            <a:off x="0" y="-52988"/>
            <a:ext cx="1572825" cy="15844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Power Circle </a:t>
            </a:r>
            <a:endParaRPr/>
          </a:p>
        </p:txBody>
      </p:sp>
      <p:sp>
        <p:nvSpPr>
          <p:cNvPr id="266" name="Google Shape;266;p45"/>
          <p:cNvSpPr txBox="1">
            <a:spLocks noGrp="1"/>
          </p:cNvSpPr>
          <p:nvPr>
            <p:ph type="body" idx="1"/>
          </p:nvPr>
        </p:nvSpPr>
        <p:spPr>
          <a:xfrm>
            <a:off x="311700" y="1468825"/>
            <a:ext cx="8520600" cy="33927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b="1">
                <a:latin typeface="Arial"/>
                <a:ea typeface="Arial"/>
                <a:cs typeface="Arial"/>
                <a:sym typeface="Arial"/>
              </a:rPr>
              <a:t>WHY: </a:t>
            </a:r>
            <a:r>
              <a:rPr lang="en">
                <a:latin typeface="Arial"/>
                <a:ea typeface="Arial"/>
                <a:cs typeface="Arial"/>
                <a:sym typeface="Arial"/>
              </a:rPr>
              <a:t>Donors in the Power Circle give to protect and advance their economic interests.</a:t>
            </a:r>
            <a:endParaRPr>
              <a:latin typeface="Arial"/>
              <a:ea typeface="Arial"/>
              <a:cs typeface="Arial"/>
              <a:sym typeface="Arial"/>
            </a:endParaRPr>
          </a:p>
          <a:p>
            <a:pPr marL="0" lvl="0" indent="0" algn="l" rtl="0">
              <a:spcBef>
                <a:spcPts val="0"/>
              </a:spcBef>
              <a:spcAft>
                <a:spcPts val="0"/>
              </a:spcAft>
              <a:buClr>
                <a:srgbClr val="5E696C"/>
              </a:buClr>
              <a:buSzPct val="61111"/>
              <a:buFont typeface="Arial"/>
              <a:buNone/>
            </a:pPr>
            <a:endParaRPr>
              <a:latin typeface="Arial"/>
              <a:ea typeface="Arial"/>
              <a:cs typeface="Arial"/>
              <a:sym typeface="Arial"/>
            </a:endParaRPr>
          </a:p>
          <a:p>
            <a:pPr marL="0" lvl="0" indent="0" algn="l" rtl="0">
              <a:spcBef>
                <a:spcPts val="0"/>
              </a:spcBef>
              <a:spcAft>
                <a:spcPts val="0"/>
              </a:spcAft>
              <a:buNone/>
            </a:pPr>
            <a:r>
              <a:rPr lang="en" b="1">
                <a:latin typeface="Arial"/>
                <a:ea typeface="Arial"/>
                <a:cs typeface="Arial"/>
                <a:sym typeface="Arial"/>
              </a:rPr>
              <a:t>WHO: </a:t>
            </a:r>
            <a:r>
              <a:rPr lang="en">
                <a:latin typeface="Arial"/>
                <a:ea typeface="Arial"/>
                <a:cs typeface="Arial"/>
                <a:sym typeface="Arial"/>
              </a:rPr>
              <a:t>They include business interests, labor unions, political action committees (PACs), and professional associations.</a:t>
            </a:r>
            <a:endParaRPr>
              <a:latin typeface="Arial"/>
              <a:ea typeface="Arial"/>
              <a:cs typeface="Arial"/>
              <a:sym typeface="Arial"/>
            </a:endParaRPr>
          </a:p>
          <a:p>
            <a:pPr marL="0" lvl="0" indent="0" algn="l" rtl="0">
              <a:spcBef>
                <a:spcPts val="0"/>
              </a:spcBef>
              <a:spcAft>
                <a:spcPts val="0"/>
              </a:spcAft>
              <a:buClr>
                <a:srgbClr val="5E696C"/>
              </a:buClr>
              <a:buSzPct val="61111"/>
              <a:buFont typeface="Arial"/>
              <a:buNone/>
            </a:pPr>
            <a:endParaRPr>
              <a:latin typeface="Arial"/>
              <a:ea typeface="Arial"/>
              <a:cs typeface="Arial"/>
              <a:sym typeface="Arial"/>
            </a:endParaRPr>
          </a:p>
          <a:p>
            <a:pPr marL="0" lvl="0" indent="0" algn="l" rtl="0">
              <a:spcBef>
                <a:spcPts val="0"/>
              </a:spcBef>
              <a:spcAft>
                <a:spcPts val="0"/>
              </a:spcAft>
              <a:buNone/>
            </a:pPr>
            <a:r>
              <a:rPr lang="en" b="1">
                <a:latin typeface="Arial"/>
                <a:ea typeface="Arial"/>
                <a:cs typeface="Arial"/>
                <a:sym typeface="Arial"/>
              </a:rPr>
              <a:t>WHEN:</a:t>
            </a:r>
            <a:r>
              <a:rPr lang="en">
                <a:latin typeface="Arial"/>
                <a:ea typeface="Arial"/>
                <a:cs typeface="Arial"/>
                <a:sym typeface="Arial"/>
              </a:rPr>
              <a:t> Power donors should not be counted on to provide early support, unless the candidate is an incumbent. Power Circle donors tend to give once a candidate has demonstrated viability. The difficulty facing challengers or candidates for open seats is that the Power Circle, which is the largest source of money in politics, is generally unavailable until the final quarter of the campaign.</a:t>
            </a:r>
            <a:endParaRPr>
              <a:latin typeface="Arial"/>
              <a:ea typeface="Arial"/>
              <a:cs typeface="Arial"/>
              <a:sym typeface="Arial"/>
            </a:endParaRPr>
          </a:p>
          <a:p>
            <a:pPr marL="0" lvl="0" indent="0" algn="l" rtl="0">
              <a:spcBef>
                <a:spcPts val="0"/>
              </a:spcBef>
              <a:spcAft>
                <a:spcPts val="0"/>
              </a:spcAft>
              <a:buClr>
                <a:srgbClr val="5E696C"/>
              </a:buClr>
              <a:buSzPct val="61111"/>
              <a:buFont typeface="Arial"/>
              <a:buNone/>
            </a:pPr>
            <a:endParaRPr>
              <a:latin typeface="Arial"/>
              <a:ea typeface="Arial"/>
              <a:cs typeface="Arial"/>
              <a:sym typeface="Arial"/>
            </a:endParaRPr>
          </a:p>
          <a:p>
            <a:pPr marL="0" lvl="0" indent="0" algn="l" rtl="0">
              <a:spcBef>
                <a:spcPts val="0"/>
              </a:spcBef>
              <a:spcAft>
                <a:spcPts val="0"/>
              </a:spcAft>
              <a:buClr>
                <a:srgbClr val="5E696C"/>
              </a:buClr>
              <a:buSzPct val="61111"/>
              <a:buFont typeface="Arial"/>
              <a:buNone/>
            </a:pPr>
            <a:r>
              <a:rPr lang="en" b="1">
                <a:latin typeface="Arial"/>
                <a:ea typeface="Arial"/>
                <a:cs typeface="Arial"/>
                <a:sym typeface="Arial"/>
              </a:rPr>
              <a:t>NOTES: </a:t>
            </a:r>
            <a:r>
              <a:rPr lang="en">
                <a:latin typeface="Arial"/>
                <a:ea typeface="Arial"/>
                <a:cs typeface="Arial"/>
                <a:sym typeface="Arial"/>
              </a:rPr>
              <a:t>Incumbents receive the majority of Power Circle support. While open seat candidates</a:t>
            </a:r>
            <a:endParaRPr>
              <a:latin typeface="Arial"/>
              <a:ea typeface="Arial"/>
              <a:cs typeface="Arial"/>
              <a:sym typeface="Arial"/>
            </a:endParaRPr>
          </a:p>
          <a:p>
            <a:pPr marL="0" lvl="0" indent="0" algn="l" rtl="0">
              <a:spcBef>
                <a:spcPts val="0"/>
              </a:spcBef>
              <a:spcAft>
                <a:spcPts val="0"/>
              </a:spcAft>
              <a:buClr>
                <a:srgbClr val="5E696C"/>
              </a:buClr>
              <a:buSzPct val="61111"/>
              <a:buFont typeface="Arial"/>
              <a:buNone/>
            </a:pPr>
            <a:r>
              <a:rPr lang="en">
                <a:latin typeface="Arial"/>
                <a:ea typeface="Arial"/>
                <a:cs typeface="Arial"/>
                <a:sym typeface="Arial"/>
              </a:rPr>
              <a:t>are frequently beneficiaries, challengers are unlikely to receive their support until the</a:t>
            </a:r>
            <a:endParaRPr>
              <a:latin typeface="Arial"/>
              <a:ea typeface="Arial"/>
              <a:cs typeface="Arial"/>
              <a:sym typeface="Arial"/>
            </a:endParaRPr>
          </a:p>
          <a:p>
            <a:pPr marL="0" lvl="0" indent="0" algn="l" rtl="0">
              <a:spcBef>
                <a:spcPts val="0"/>
              </a:spcBef>
              <a:spcAft>
                <a:spcPts val="0"/>
              </a:spcAft>
              <a:buClr>
                <a:srgbClr val="5E696C"/>
              </a:buClr>
              <a:buSzPct val="61111"/>
              <a:buFont typeface="Arial"/>
              <a:buNone/>
            </a:pPr>
            <a:r>
              <a:rPr lang="en">
                <a:latin typeface="Arial"/>
                <a:ea typeface="Arial"/>
                <a:cs typeface="Arial"/>
                <a:sym typeface="Arial"/>
              </a:rPr>
              <a:t>candidate’s competitiveness in the race is firmly established. Power Circle donors often contribute</a:t>
            </a:r>
            <a:endParaRPr>
              <a:latin typeface="Arial"/>
              <a:ea typeface="Arial"/>
              <a:cs typeface="Arial"/>
              <a:sym typeface="Arial"/>
            </a:endParaRPr>
          </a:p>
          <a:p>
            <a:pPr marL="0" lvl="0" indent="0" algn="l" rtl="0">
              <a:spcBef>
                <a:spcPts val="0"/>
              </a:spcBef>
              <a:spcAft>
                <a:spcPts val="0"/>
              </a:spcAft>
              <a:buClr>
                <a:srgbClr val="5E696C"/>
              </a:buClr>
              <a:buSzPct val="61111"/>
              <a:buFont typeface="Arial"/>
              <a:buNone/>
            </a:pPr>
            <a:r>
              <a:rPr lang="en">
                <a:latin typeface="Arial"/>
                <a:ea typeface="Arial"/>
                <a:cs typeface="Arial"/>
                <a:sym typeface="Arial"/>
              </a:rPr>
              <a:t>to both sides.</a:t>
            </a:r>
            <a:endParaRPr>
              <a:latin typeface="Arial"/>
              <a:ea typeface="Arial"/>
              <a:cs typeface="Arial"/>
              <a:sym typeface="Arial"/>
            </a:endParaRPr>
          </a:p>
          <a:p>
            <a:pPr marL="0" lvl="0" indent="0" algn="l" rtl="0">
              <a:spcBef>
                <a:spcPts val="0"/>
              </a:spcBef>
              <a:spcAft>
                <a:spcPts val="1200"/>
              </a:spcAft>
              <a:buNone/>
            </a:pPr>
            <a:endParaRPr>
              <a:latin typeface="Arial"/>
              <a:ea typeface="Arial"/>
              <a:cs typeface="Arial"/>
              <a:sym typeface="Arial"/>
            </a:endParaRPr>
          </a:p>
        </p:txBody>
      </p:sp>
      <p:pic>
        <p:nvPicPr>
          <p:cNvPr id="267" name="Google Shape;267;p45"/>
          <p:cNvPicPr preferRelativeResize="0"/>
          <p:nvPr/>
        </p:nvPicPr>
        <p:blipFill>
          <a:blip r:embed="rId3">
            <a:alphaModFix/>
          </a:blip>
          <a:stretch>
            <a:fillRect/>
          </a:stretch>
        </p:blipFill>
        <p:spPr>
          <a:xfrm>
            <a:off x="7662922" y="0"/>
            <a:ext cx="1481074" cy="1470375"/>
          </a:xfrm>
          <a:prstGeom prst="rect">
            <a:avLst/>
          </a:prstGeom>
          <a:noFill/>
          <a:ln>
            <a:noFill/>
          </a:ln>
        </p:spPr>
      </p:pic>
      <p:pic>
        <p:nvPicPr>
          <p:cNvPr id="268" name="Google Shape;268;p45"/>
          <p:cNvPicPr preferRelativeResize="0"/>
          <p:nvPr/>
        </p:nvPicPr>
        <p:blipFill>
          <a:blip r:embed="rId4">
            <a:alphaModFix/>
          </a:blip>
          <a:stretch>
            <a:fillRect/>
          </a:stretch>
        </p:blipFill>
        <p:spPr>
          <a:xfrm>
            <a:off x="0" y="-52988"/>
            <a:ext cx="1572825" cy="15844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6"/>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Questions? </a:t>
            </a:r>
            <a:endParaRPr/>
          </a:p>
        </p:txBody>
      </p:sp>
      <p:pic>
        <p:nvPicPr>
          <p:cNvPr id="274" name="Google Shape;274;p46"/>
          <p:cNvPicPr preferRelativeResize="0"/>
          <p:nvPr/>
        </p:nvPicPr>
        <p:blipFill>
          <a:blip r:embed="rId3">
            <a:alphaModFix/>
          </a:blip>
          <a:stretch>
            <a:fillRect/>
          </a:stretch>
        </p:blipFill>
        <p:spPr>
          <a:xfrm>
            <a:off x="0" y="-53005"/>
            <a:ext cx="2236300" cy="2252875"/>
          </a:xfrm>
          <a:prstGeom prst="rect">
            <a:avLst/>
          </a:prstGeom>
          <a:noFill/>
          <a:ln>
            <a:noFill/>
          </a:ln>
        </p:spPr>
      </p:pic>
      <p:pic>
        <p:nvPicPr>
          <p:cNvPr id="275" name="Google Shape;275;p46"/>
          <p:cNvPicPr preferRelativeResize="0"/>
          <p:nvPr/>
        </p:nvPicPr>
        <p:blipFill>
          <a:blip r:embed="rId3">
            <a:alphaModFix/>
          </a:blip>
          <a:stretch>
            <a:fillRect/>
          </a:stretch>
        </p:blipFill>
        <p:spPr>
          <a:xfrm>
            <a:off x="7010825" y="2994521"/>
            <a:ext cx="2133175" cy="2148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7"/>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Fundraising 101</a:t>
            </a:r>
            <a:endParaRPr/>
          </a:p>
        </p:txBody>
      </p:sp>
      <p:sp>
        <p:nvSpPr>
          <p:cNvPr id="124" name="Google Shape;124;p27"/>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SzPts val="2200"/>
              <a:buChar char="●"/>
            </a:pPr>
            <a:r>
              <a:rPr lang="en" sz="2200"/>
              <a:t>Overview</a:t>
            </a:r>
            <a:endParaRPr sz="2200"/>
          </a:p>
          <a:p>
            <a:pPr marL="457200" lvl="0" indent="-368300" algn="l" rtl="0">
              <a:spcBef>
                <a:spcPts val="0"/>
              </a:spcBef>
              <a:spcAft>
                <a:spcPts val="0"/>
              </a:spcAft>
              <a:buSzPts val="2200"/>
              <a:buChar char="●"/>
            </a:pPr>
            <a:r>
              <a:rPr lang="en" sz="2200"/>
              <a:t>Finance Team Structure</a:t>
            </a:r>
            <a:endParaRPr sz="2200"/>
          </a:p>
          <a:p>
            <a:pPr marL="457200" lvl="0" indent="-368300" algn="l" rtl="0">
              <a:spcBef>
                <a:spcPts val="0"/>
              </a:spcBef>
              <a:spcAft>
                <a:spcPts val="0"/>
              </a:spcAft>
              <a:buSzPts val="2200"/>
              <a:buChar char="●"/>
            </a:pPr>
            <a:r>
              <a:rPr lang="en" sz="2200"/>
              <a:t>Fundraising Tools</a:t>
            </a:r>
            <a:endParaRPr sz="2200"/>
          </a:p>
          <a:p>
            <a:pPr marL="457200" lvl="0" indent="-368300" algn="l" rtl="0">
              <a:spcBef>
                <a:spcPts val="0"/>
              </a:spcBef>
              <a:spcAft>
                <a:spcPts val="0"/>
              </a:spcAft>
              <a:buSzPts val="2200"/>
              <a:buChar char="●"/>
            </a:pPr>
            <a:r>
              <a:rPr lang="en" sz="2200"/>
              <a:t>Donor Relationships</a:t>
            </a:r>
            <a:endParaRPr sz="2200"/>
          </a:p>
          <a:p>
            <a:pPr marL="457200" lvl="0" indent="-368300" algn="l" rtl="0">
              <a:spcBef>
                <a:spcPts val="0"/>
              </a:spcBef>
              <a:spcAft>
                <a:spcPts val="0"/>
              </a:spcAft>
              <a:buSzPts val="2200"/>
              <a:buChar char="●"/>
            </a:pPr>
            <a:r>
              <a:rPr lang="en" sz="2200"/>
              <a:t>Q&amp;A</a:t>
            </a:r>
            <a:endParaRPr sz="2200"/>
          </a:p>
        </p:txBody>
      </p:sp>
      <p:pic>
        <p:nvPicPr>
          <p:cNvPr id="125" name="Google Shape;125;p27" title="images.jpg"/>
          <p:cNvPicPr preferRelativeResize="0"/>
          <p:nvPr/>
        </p:nvPicPr>
        <p:blipFill>
          <a:blip r:embed="rId3">
            <a:alphaModFix/>
          </a:blip>
          <a:stretch>
            <a:fillRect/>
          </a:stretch>
        </p:blipFill>
        <p:spPr>
          <a:xfrm>
            <a:off x="5102925" y="1468827"/>
            <a:ext cx="3327925" cy="1840275"/>
          </a:xfrm>
          <a:prstGeom prst="rect">
            <a:avLst/>
          </a:prstGeom>
          <a:noFill/>
          <a:ln>
            <a:noFill/>
          </a:ln>
        </p:spPr>
      </p:pic>
      <p:pic>
        <p:nvPicPr>
          <p:cNvPr id="126" name="Google Shape;126;p27"/>
          <p:cNvPicPr preferRelativeResize="0"/>
          <p:nvPr/>
        </p:nvPicPr>
        <p:blipFill>
          <a:blip r:embed="rId4">
            <a:alphaModFix/>
          </a:blip>
          <a:stretch>
            <a:fillRect/>
          </a:stretch>
        </p:blipFill>
        <p:spPr>
          <a:xfrm rot="10800000">
            <a:off x="6562725" y="-9525"/>
            <a:ext cx="2571750" cy="2590800"/>
          </a:xfrm>
          <a:prstGeom prst="rect">
            <a:avLst/>
          </a:prstGeom>
          <a:noFill/>
          <a:ln>
            <a:noFill/>
          </a:ln>
        </p:spPr>
      </p:pic>
      <p:pic>
        <p:nvPicPr>
          <p:cNvPr id="127" name="Google Shape;127;p27"/>
          <p:cNvPicPr preferRelativeResize="0"/>
          <p:nvPr/>
        </p:nvPicPr>
        <p:blipFill>
          <a:blip r:embed="rId4">
            <a:alphaModFix/>
          </a:blip>
          <a:stretch>
            <a:fillRect/>
          </a:stretch>
        </p:blipFill>
        <p:spPr>
          <a:xfrm rot="-5400000">
            <a:off x="6562725" y="2494575"/>
            <a:ext cx="2571750" cy="2590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8"/>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Introduction to Finance</a:t>
            </a:r>
            <a:endParaRPr/>
          </a:p>
        </p:txBody>
      </p:sp>
      <p:sp>
        <p:nvSpPr>
          <p:cNvPr id="133" name="Google Shape;133;p28"/>
          <p:cNvSpPr txBox="1">
            <a:spLocks noGrp="1"/>
          </p:cNvSpPr>
          <p:nvPr>
            <p:ph type="body" idx="1"/>
          </p:nvPr>
        </p:nvSpPr>
        <p:spPr>
          <a:xfrm>
            <a:off x="311700" y="1468825"/>
            <a:ext cx="4959000" cy="3099900"/>
          </a:xfrm>
          <a:prstGeom prst="rect">
            <a:avLst/>
          </a:prstGeom>
        </p:spPr>
        <p:txBody>
          <a:bodyPr spcFirstLastPara="1" wrap="square" lIns="91425" tIns="91425" rIns="91425" bIns="91425" anchor="t" anchorCtr="0">
            <a:normAutofit lnSpcReduction="20000"/>
          </a:bodyPr>
          <a:lstStyle/>
          <a:p>
            <a:pPr marL="457200" lvl="0" indent="-361950" algn="l" rtl="0">
              <a:spcBef>
                <a:spcPts val="0"/>
              </a:spcBef>
              <a:spcAft>
                <a:spcPts val="0"/>
              </a:spcAft>
              <a:buSzPts val="2100"/>
              <a:buFont typeface="Arial"/>
              <a:buChar char="●"/>
            </a:pPr>
            <a:r>
              <a:rPr lang="en" sz="2100">
                <a:latin typeface="Arial"/>
                <a:ea typeface="Arial"/>
                <a:cs typeface="Arial"/>
                <a:sym typeface="Arial"/>
              </a:rPr>
              <a:t>$$$ is up in campaigns!</a:t>
            </a:r>
            <a:endParaRPr sz="2100">
              <a:latin typeface="Arial"/>
              <a:ea typeface="Arial"/>
              <a:cs typeface="Arial"/>
              <a:sym typeface="Arial"/>
            </a:endParaRPr>
          </a:p>
          <a:p>
            <a:pPr marL="457200" lvl="0" indent="-361950" algn="l" rtl="0">
              <a:spcBef>
                <a:spcPts val="0"/>
              </a:spcBef>
              <a:spcAft>
                <a:spcPts val="0"/>
              </a:spcAft>
              <a:buSzPts val="2100"/>
              <a:buFont typeface="Arial"/>
              <a:buChar char="●"/>
            </a:pPr>
            <a:r>
              <a:rPr lang="en" sz="2100">
                <a:latin typeface="Arial"/>
                <a:ea typeface="Arial"/>
                <a:cs typeface="Arial"/>
                <a:sym typeface="Arial"/>
              </a:rPr>
              <a:t>No money, no campaign</a:t>
            </a:r>
            <a:endParaRPr sz="2100">
              <a:latin typeface="Arial"/>
              <a:ea typeface="Arial"/>
              <a:cs typeface="Arial"/>
              <a:sym typeface="Arial"/>
            </a:endParaRPr>
          </a:p>
          <a:p>
            <a:pPr marL="457200" lvl="0" indent="-361950" algn="l" rtl="0">
              <a:spcBef>
                <a:spcPts val="0"/>
              </a:spcBef>
              <a:spcAft>
                <a:spcPts val="0"/>
              </a:spcAft>
              <a:buSzPts val="2100"/>
              <a:buFont typeface="Arial"/>
              <a:buChar char="●"/>
            </a:pPr>
            <a:r>
              <a:rPr lang="en" sz="2100">
                <a:latin typeface="Arial"/>
                <a:ea typeface="Arial"/>
                <a:cs typeface="Arial"/>
                <a:sym typeface="Arial"/>
              </a:rPr>
              <a:t>Finance is the foundation of campaigns</a:t>
            </a:r>
            <a:endParaRPr sz="2100">
              <a:latin typeface="Arial"/>
              <a:ea typeface="Arial"/>
              <a:cs typeface="Arial"/>
              <a:sym typeface="Arial"/>
            </a:endParaRPr>
          </a:p>
          <a:p>
            <a:pPr marL="457200" lvl="0" indent="-361950" algn="l" rtl="0">
              <a:spcBef>
                <a:spcPts val="0"/>
              </a:spcBef>
              <a:spcAft>
                <a:spcPts val="0"/>
              </a:spcAft>
              <a:buSzPts val="2100"/>
              <a:buFont typeface="Arial"/>
              <a:buChar char="●"/>
            </a:pPr>
            <a:r>
              <a:rPr lang="en" sz="2100">
                <a:latin typeface="Arial"/>
                <a:ea typeface="Arial"/>
                <a:cs typeface="Arial"/>
                <a:sym typeface="Arial"/>
              </a:rPr>
              <a:t>Finance Job</a:t>
            </a:r>
            <a:endParaRPr sz="2100">
              <a:latin typeface="Arial"/>
              <a:ea typeface="Arial"/>
              <a:cs typeface="Arial"/>
              <a:sym typeface="Arial"/>
            </a:endParaRPr>
          </a:p>
          <a:p>
            <a:pPr marL="914400" lvl="1" indent="-336550" algn="l" rtl="0">
              <a:spcBef>
                <a:spcPts val="0"/>
              </a:spcBef>
              <a:spcAft>
                <a:spcPts val="0"/>
              </a:spcAft>
              <a:buSzPts val="1700"/>
              <a:buFont typeface="Arial"/>
              <a:buChar char="○"/>
            </a:pPr>
            <a:r>
              <a:rPr lang="en" sz="1700">
                <a:latin typeface="Arial"/>
                <a:ea typeface="Arial"/>
                <a:cs typeface="Arial"/>
                <a:sym typeface="Arial"/>
              </a:rPr>
              <a:t>Raise when needed</a:t>
            </a:r>
            <a:endParaRPr sz="1700">
              <a:latin typeface="Arial"/>
              <a:ea typeface="Arial"/>
              <a:cs typeface="Arial"/>
              <a:sym typeface="Arial"/>
            </a:endParaRPr>
          </a:p>
          <a:p>
            <a:pPr marL="914400" lvl="1" indent="-336550" algn="l" rtl="0">
              <a:spcBef>
                <a:spcPts val="0"/>
              </a:spcBef>
              <a:spcAft>
                <a:spcPts val="0"/>
              </a:spcAft>
              <a:buSzPts val="1700"/>
              <a:buFont typeface="Arial"/>
              <a:buChar char="○"/>
            </a:pPr>
            <a:r>
              <a:rPr lang="en" sz="1700">
                <a:latin typeface="Arial"/>
                <a:ea typeface="Arial"/>
                <a:cs typeface="Arial"/>
                <a:sym typeface="Arial"/>
              </a:rPr>
              <a:t>Raise money cost-effectively</a:t>
            </a:r>
            <a:endParaRPr sz="1700">
              <a:latin typeface="Arial"/>
              <a:ea typeface="Arial"/>
              <a:cs typeface="Arial"/>
              <a:sym typeface="Arial"/>
            </a:endParaRPr>
          </a:p>
          <a:p>
            <a:pPr marL="914400" lvl="1" indent="-336550" algn="l" rtl="0">
              <a:spcBef>
                <a:spcPts val="0"/>
              </a:spcBef>
              <a:spcAft>
                <a:spcPts val="0"/>
              </a:spcAft>
              <a:buSzPts val="1700"/>
              <a:buFont typeface="Arial"/>
              <a:buChar char="○"/>
            </a:pPr>
            <a:r>
              <a:rPr lang="en" sz="1700">
                <a:latin typeface="Arial"/>
                <a:ea typeface="Arial"/>
                <a:cs typeface="Arial"/>
                <a:sym typeface="Arial"/>
              </a:rPr>
              <a:t>Raise in strict accordance of the law</a:t>
            </a:r>
            <a:endParaRPr sz="1700">
              <a:latin typeface="Arial"/>
              <a:ea typeface="Arial"/>
              <a:cs typeface="Arial"/>
              <a:sym typeface="Arial"/>
            </a:endParaRPr>
          </a:p>
          <a:p>
            <a:pPr marL="0" lvl="0" indent="0" algn="l" rtl="0">
              <a:spcBef>
                <a:spcPts val="1200"/>
              </a:spcBef>
              <a:spcAft>
                <a:spcPts val="1200"/>
              </a:spcAft>
              <a:buNone/>
            </a:pPr>
            <a:endParaRPr>
              <a:latin typeface="Arial"/>
              <a:ea typeface="Arial"/>
              <a:cs typeface="Arial"/>
              <a:sym typeface="Arial"/>
            </a:endParaRPr>
          </a:p>
        </p:txBody>
      </p:sp>
      <p:pic>
        <p:nvPicPr>
          <p:cNvPr id="134" name="Google Shape;134;p28" title="img_0488_720.jpg"/>
          <p:cNvPicPr preferRelativeResize="0"/>
          <p:nvPr/>
        </p:nvPicPr>
        <p:blipFill>
          <a:blip r:embed="rId3">
            <a:alphaModFix/>
          </a:blip>
          <a:stretch>
            <a:fillRect/>
          </a:stretch>
        </p:blipFill>
        <p:spPr>
          <a:xfrm>
            <a:off x="5018975" y="1106000"/>
            <a:ext cx="3594451" cy="3594451"/>
          </a:xfrm>
          <a:prstGeom prst="rect">
            <a:avLst/>
          </a:prstGeom>
          <a:noFill/>
          <a:ln>
            <a:noFill/>
          </a:ln>
        </p:spPr>
      </p:pic>
      <p:pic>
        <p:nvPicPr>
          <p:cNvPr id="135" name="Google Shape;135;p28"/>
          <p:cNvPicPr preferRelativeResize="0"/>
          <p:nvPr/>
        </p:nvPicPr>
        <p:blipFill>
          <a:blip r:embed="rId4">
            <a:alphaModFix/>
          </a:blip>
          <a:stretch>
            <a:fillRect/>
          </a:stretch>
        </p:blipFill>
        <p:spPr>
          <a:xfrm rot="-5400000">
            <a:off x="6562725" y="2494575"/>
            <a:ext cx="2571750" cy="2590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9"/>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Finance Team Structure</a:t>
            </a:r>
            <a:endParaRPr/>
          </a:p>
        </p:txBody>
      </p:sp>
      <p:pic>
        <p:nvPicPr>
          <p:cNvPr id="141" name="Google Shape;141;p29"/>
          <p:cNvPicPr preferRelativeResize="0"/>
          <p:nvPr/>
        </p:nvPicPr>
        <p:blipFill>
          <a:blip r:embed="rId3">
            <a:alphaModFix/>
          </a:blip>
          <a:stretch>
            <a:fillRect/>
          </a:stretch>
        </p:blipFill>
        <p:spPr>
          <a:xfrm rot="10800000">
            <a:off x="6562725" y="-9525"/>
            <a:ext cx="2571750" cy="2590800"/>
          </a:xfrm>
          <a:prstGeom prst="rect">
            <a:avLst/>
          </a:prstGeom>
          <a:noFill/>
          <a:ln>
            <a:noFill/>
          </a:ln>
        </p:spPr>
      </p:pic>
      <p:pic>
        <p:nvPicPr>
          <p:cNvPr id="142" name="Google Shape;142;p29"/>
          <p:cNvPicPr preferRelativeResize="0"/>
          <p:nvPr/>
        </p:nvPicPr>
        <p:blipFill>
          <a:blip r:embed="rId3">
            <a:alphaModFix/>
          </a:blip>
          <a:stretch>
            <a:fillRect/>
          </a:stretch>
        </p:blipFill>
        <p:spPr>
          <a:xfrm>
            <a:off x="0" y="2571750"/>
            <a:ext cx="2571750" cy="2590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0"/>
          <p:cNvSpPr txBox="1">
            <a:spLocks noGrp="1"/>
          </p:cNvSpPr>
          <p:nvPr>
            <p:ph type="body" idx="4294967295"/>
          </p:nvPr>
        </p:nvSpPr>
        <p:spPr>
          <a:xfrm>
            <a:off x="255125" y="577150"/>
            <a:ext cx="8379600" cy="401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00">
                <a:solidFill>
                  <a:srgbClr val="000000"/>
                </a:solidFill>
                <a:latin typeface="Oswald"/>
                <a:ea typeface="Oswald"/>
                <a:cs typeface="Oswald"/>
                <a:sym typeface="Oswald"/>
              </a:rPr>
              <a:t>Finance Director</a:t>
            </a:r>
            <a:endParaRPr sz="1700">
              <a:solidFill>
                <a:srgbClr val="000000"/>
              </a:solidFill>
              <a:latin typeface="Oswald"/>
              <a:ea typeface="Oswald"/>
              <a:cs typeface="Oswald"/>
              <a:sym typeface="Oswald"/>
            </a:endParaRPr>
          </a:p>
          <a:p>
            <a:pPr marL="0" lvl="0" indent="0" algn="l" rtl="0">
              <a:spcBef>
                <a:spcPts val="0"/>
              </a:spcBef>
              <a:spcAft>
                <a:spcPts val="0"/>
              </a:spcAft>
              <a:buNone/>
            </a:pPr>
            <a:endParaRPr sz="1700">
              <a:solidFill>
                <a:srgbClr val="000000"/>
              </a:solidFill>
              <a:latin typeface="Oswald"/>
              <a:ea typeface="Oswald"/>
              <a:cs typeface="Oswald"/>
              <a:sym typeface="Oswald"/>
            </a:endParaRPr>
          </a:p>
          <a:p>
            <a:pPr marL="0" lvl="0" indent="0" algn="l" rtl="0">
              <a:spcBef>
                <a:spcPts val="0"/>
              </a:spcBef>
              <a:spcAft>
                <a:spcPts val="0"/>
              </a:spcAft>
              <a:buNone/>
            </a:pPr>
            <a:endParaRPr sz="1700">
              <a:solidFill>
                <a:srgbClr val="000000"/>
              </a:solidFill>
              <a:latin typeface="Oswald"/>
              <a:ea typeface="Oswald"/>
              <a:cs typeface="Oswald"/>
              <a:sym typeface="Oswald"/>
            </a:endParaRPr>
          </a:p>
          <a:p>
            <a:pPr marL="0" lvl="0" indent="0" algn="ctr" rtl="0">
              <a:spcBef>
                <a:spcPts val="0"/>
              </a:spcBef>
              <a:spcAft>
                <a:spcPts val="0"/>
              </a:spcAft>
              <a:buNone/>
            </a:pPr>
            <a:r>
              <a:rPr lang="en" sz="1700">
                <a:solidFill>
                  <a:srgbClr val="000000"/>
                </a:solidFill>
                <a:latin typeface="Oswald"/>
                <a:ea typeface="Oswald"/>
                <a:cs typeface="Oswald"/>
                <a:sym typeface="Oswald"/>
              </a:rPr>
              <a:t>Deputy Finance Director</a:t>
            </a:r>
            <a:endParaRPr sz="1700">
              <a:solidFill>
                <a:srgbClr val="000000"/>
              </a:solidFill>
              <a:latin typeface="Oswald"/>
              <a:ea typeface="Oswald"/>
              <a:cs typeface="Oswald"/>
              <a:sym typeface="Oswald"/>
            </a:endParaRPr>
          </a:p>
          <a:p>
            <a:pPr marL="0" lvl="0" indent="0" algn="ctr" rtl="0">
              <a:spcBef>
                <a:spcPts val="0"/>
              </a:spcBef>
              <a:spcAft>
                <a:spcPts val="0"/>
              </a:spcAft>
              <a:buNone/>
            </a:pPr>
            <a:endParaRPr sz="1700">
              <a:solidFill>
                <a:srgbClr val="000000"/>
              </a:solidFill>
              <a:latin typeface="Oswald"/>
              <a:ea typeface="Oswald"/>
              <a:cs typeface="Oswald"/>
              <a:sym typeface="Oswald"/>
            </a:endParaRPr>
          </a:p>
          <a:p>
            <a:pPr marL="0" lvl="0" indent="0" algn="ctr" rtl="0">
              <a:spcBef>
                <a:spcPts val="0"/>
              </a:spcBef>
              <a:spcAft>
                <a:spcPts val="0"/>
              </a:spcAft>
              <a:buNone/>
            </a:pPr>
            <a:endParaRPr sz="1700">
              <a:solidFill>
                <a:srgbClr val="000000"/>
              </a:solidFill>
              <a:latin typeface="Oswald"/>
              <a:ea typeface="Oswald"/>
              <a:cs typeface="Oswald"/>
              <a:sym typeface="Oswald"/>
            </a:endParaRPr>
          </a:p>
          <a:p>
            <a:pPr marL="0" lvl="0" indent="0" algn="ctr" rtl="0">
              <a:spcBef>
                <a:spcPts val="0"/>
              </a:spcBef>
              <a:spcAft>
                <a:spcPts val="0"/>
              </a:spcAft>
              <a:buNone/>
            </a:pPr>
            <a:r>
              <a:rPr lang="en" sz="1700">
                <a:solidFill>
                  <a:srgbClr val="000000"/>
                </a:solidFill>
                <a:latin typeface="Oswald"/>
                <a:ea typeface="Oswald"/>
                <a:cs typeface="Oswald"/>
                <a:sym typeface="Oswald"/>
              </a:rPr>
              <a:t>Call Time Manager			Events Manager</a:t>
            </a:r>
            <a:endParaRPr sz="1700">
              <a:solidFill>
                <a:srgbClr val="000000"/>
              </a:solidFill>
              <a:latin typeface="Oswald"/>
              <a:ea typeface="Oswald"/>
              <a:cs typeface="Oswald"/>
              <a:sym typeface="Oswald"/>
            </a:endParaRPr>
          </a:p>
          <a:p>
            <a:pPr marL="0" lvl="0" indent="0" algn="l" rtl="0">
              <a:spcBef>
                <a:spcPts val="0"/>
              </a:spcBef>
              <a:spcAft>
                <a:spcPts val="0"/>
              </a:spcAft>
              <a:buNone/>
            </a:pPr>
            <a:r>
              <a:rPr lang="en" sz="1700">
                <a:solidFill>
                  <a:srgbClr val="000000"/>
                </a:solidFill>
                <a:latin typeface="Oswald"/>
                <a:ea typeface="Oswald"/>
                <a:cs typeface="Oswald"/>
                <a:sym typeface="Oswald"/>
              </a:rPr>
              <a:t>	</a:t>
            </a:r>
            <a:endParaRPr sz="1700">
              <a:solidFill>
                <a:srgbClr val="000000"/>
              </a:solidFill>
              <a:latin typeface="Oswald"/>
              <a:ea typeface="Oswald"/>
              <a:cs typeface="Oswald"/>
              <a:sym typeface="Oswald"/>
            </a:endParaRPr>
          </a:p>
          <a:p>
            <a:pPr marL="0" lvl="0" indent="0" algn="l" rtl="0">
              <a:spcBef>
                <a:spcPts val="0"/>
              </a:spcBef>
              <a:spcAft>
                <a:spcPts val="0"/>
              </a:spcAft>
              <a:buNone/>
            </a:pPr>
            <a:endParaRPr sz="1700">
              <a:solidFill>
                <a:srgbClr val="000000"/>
              </a:solidFill>
              <a:latin typeface="Oswald"/>
              <a:ea typeface="Oswald"/>
              <a:cs typeface="Oswald"/>
              <a:sym typeface="Oswald"/>
            </a:endParaRPr>
          </a:p>
          <a:p>
            <a:pPr marL="0" lvl="0" indent="0" algn="ctr" rtl="0">
              <a:spcBef>
                <a:spcPts val="0"/>
              </a:spcBef>
              <a:spcAft>
                <a:spcPts val="0"/>
              </a:spcAft>
              <a:buNone/>
            </a:pPr>
            <a:r>
              <a:rPr lang="en" sz="1700">
                <a:solidFill>
                  <a:srgbClr val="000000"/>
                </a:solidFill>
                <a:latin typeface="Oswald"/>
                <a:ea typeface="Oswald"/>
                <a:cs typeface="Oswald"/>
                <a:sym typeface="Oswald"/>
              </a:rPr>
              <a:t>Finance Assistant			Finance Assistant</a:t>
            </a:r>
            <a:endParaRPr sz="1700">
              <a:solidFill>
                <a:srgbClr val="000000"/>
              </a:solidFill>
              <a:latin typeface="Oswald"/>
              <a:ea typeface="Oswald"/>
              <a:cs typeface="Oswald"/>
              <a:sym typeface="Oswald"/>
            </a:endParaRPr>
          </a:p>
          <a:p>
            <a:pPr marL="0" lvl="0" indent="0" algn="l" rtl="0">
              <a:spcBef>
                <a:spcPts val="0"/>
              </a:spcBef>
              <a:spcAft>
                <a:spcPts val="0"/>
              </a:spcAft>
              <a:buNone/>
            </a:pPr>
            <a:endParaRPr sz="1700">
              <a:solidFill>
                <a:srgbClr val="000000"/>
              </a:solidFill>
              <a:latin typeface="Oswald"/>
              <a:ea typeface="Oswald"/>
              <a:cs typeface="Oswald"/>
              <a:sym typeface="Oswald"/>
            </a:endParaRPr>
          </a:p>
          <a:p>
            <a:pPr marL="0" lvl="0" indent="0" algn="l" rtl="0">
              <a:spcBef>
                <a:spcPts val="0"/>
              </a:spcBef>
              <a:spcAft>
                <a:spcPts val="0"/>
              </a:spcAft>
              <a:buNone/>
            </a:pPr>
            <a:r>
              <a:rPr lang="en" sz="1700">
                <a:solidFill>
                  <a:srgbClr val="000000"/>
                </a:solidFill>
                <a:latin typeface="Oswald"/>
                <a:ea typeface="Oswald"/>
                <a:cs typeface="Oswald"/>
                <a:sym typeface="Oswald"/>
              </a:rPr>
              <a:t>				</a:t>
            </a:r>
            <a:endParaRPr sz="1700">
              <a:solidFill>
                <a:srgbClr val="000000"/>
              </a:solidFill>
              <a:latin typeface="Oswald"/>
              <a:ea typeface="Oswald"/>
              <a:cs typeface="Oswald"/>
              <a:sym typeface="Oswald"/>
            </a:endParaRPr>
          </a:p>
          <a:p>
            <a:pPr marL="1828800" lvl="0" indent="0" algn="l" rtl="0">
              <a:spcBef>
                <a:spcPts val="0"/>
              </a:spcBef>
              <a:spcAft>
                <a:spcPts val="0"/>
              </a:spcAft>
              <a:buNone/>
            </a:pPr>
            <a:r>
              <a:rPr lang="en" sz="1700">
                <a:solidFill>
                  <a:srgbClr val="000000"/>
                </a:solidFill>
                <a:latin typeface="Oswald"/>
                <a:ea typeface="Oswald"/>
                <a:cs typeface="Oswald"/>
                <a:sym typeface="Oswald"/>
              </a:rPr>
              <a:t>Finance Intern(s)</a:t>
            </a:r>
            <a:endParaRPr sz="2200">
              <a:latin typeface="Oswald"/>
              <a:ea typeface="Oswald"/>
              <a:cs typeface="Oswald"/>
              <a:sym typeface="Oswald"/>
            </a:endParaRPr>
          </a:p>
          <a:p>
            <a:pPr marL="0" lvl="0" indent="0" algn="l" rtl="0">
              <a:spcBef>
                <a:spcPts val="0"/>
              </a:spcBef>
              <a:spcAft>
                <a:spcPts val="1200"/>
              </a:spcAft>
              <a:buNone/>
            </a:pPr>
            <a:endParaRPr sz="1400">
              <a:latin typeface="Arial"/>
              <a:ea typeface="Arial"/>
              <a:cs typeface="Arial"/>
              <a:sym typeface="Arial"/>
            </a:endParaRPr>
          </a:p>
        </p:txBody>
      </p:sp>
      <p:cxnSp>
        <p:nvCxnSpPr>
          <p:cNvPr id="148" name="Google Shape;148;p30"/>
          <p:cNvCxnSpPr/>
          <p:nvPr/>
        </p:nvCxnSpPr>
        <p:spPr>
          <a:xfrm>
            <a:off x="4437100" y="982350"/>
            <a:ext cx="0" cy="441600"/>
          </a:xfrm>
          <a:prstGeom prst="straightConnector1">
            <a:avLst/>
          </a:prstGeom>
          <a:noFill/>
          <a:ln w="9525" cap="flat" cmpd="sng">
            <a:solidFill>
              <a:schemeClr val="dk2"/>
            </a:solidFill>
            <a:prstDash val="solid"/>
            <a:round/>
            <a:headEnd type="none" w="med" len="med"/>
            <a:tailEnd type="none" w="med" len="med"/>
          </a:ln>
        </p:spPr>
      </p:cxnSp>
      <p:cxnSp>
        <p:nvCxnSpPr>
          <p:cNvPr id="149" name="Google Shape;149;p30"/>
          <p:cNvCxnSpPr/>
          <p:nvPr/>
        </p:nvCxnSpPr>
        <p:spPr>
          <a:xfrm flipH="1">
            <a:off x="3304650" y="1944650"/>
            <a:ext cx="297900" cy="441600"/>
          </a:xfrm>
          <a:prstGeom prst="straightConnector1">
            <a:avLst/>
          </a:prstGeom>
          <a:noFill/>
          <a:ln w="9525" cap="flat" cmpd="sng">
            <a:solidFill>
              <a:schemeClr val="dk2"/>
            </a:solidFill>
            <a:prstDash val="solid"/>
            <a:round/>
            <a:headEnd type="none" w="med" len="med"/>
            <a:tailEnd type="none" w="med" len="med"/>
          </a:ln>
        </p:spPr>
      </p:cxnSp>
      <p:cxnSp>
        <p:nvCxnSpPr>
          <p:cNvPr id="150" name="Google Shape;150;p30"/>
          <p:cNvCxnSpPr/>
          <p:nvPr/>
        </p:nvCxnSpPr>
        <p:spPr>
          <a:xfrm>
            <a:off x="5411725" y="1944650"/>
            <a:ext cx="287100" cy="353100"/>
          </a:xfrm>
          <a:prstGeom prst="straightConnector1">
            <a:avLst/>
          </a:prstGeom>
          <a:noFill/>
          <a:ln w="9525" cap="flat" cmpd="sng">
            <a:solidFill>
              <a:schemeClr val="dk2"/>
            </a:solidFill>
            <a:prstDash val="solid"/>
            <a:round/>
            <a:headEnd type="none" w="med" len="med"/>
            <a:tailEnd type="none" w="med" len="med"/>
          </a:ln>
        </p:spPr>
      </p:cxnSp>
      <p:cxnSp>
        <p:nvCxnSpPr>
          <p:cNvPr id="151" name="Google Shape;151;p30"/>
          <p:cNvCxnSpPr/>
          <p:nvPr/>
        </p:nvCxnSpPr>
        <p:spPr>
          <a:xfrm flipH="1">
            <a:off x="3129450" y="2781600"/>
            <a:ext cx="22200" cy="408300"/>
          </a:xfrm>
          <a:prstGeom prst="straightConnector1">
            <a:avLst/>
          </a:prstGeom>
          <a:noFill/>
          <a:ln w="9525" cap="flat" cmpd="sng">
            <a:solidFill>
              <a:schemeClr val="dk2"/>
            </a:solidFill>
            <a:prstDash val="solid"/>
            <a:round/>
            <a:headEnd type="none" w="med" len="med"/>
            <a:tailEnd type="none" w="med" len="med"/>
          </a:ln>
        </p:spPr>
      </p:cxnSp>
      <p:cxnSp>
        <p:nvCxnSpPr>
          <p:cNvPr id="152" name="Google Shape;152;p30"/>
          <p:cNvCxnSpPr/>
          <p:nvPr/>
        </p:nvCxnSpPr>
        <p:spPr>
          <a:xfrm>
            <a:off x="5698825" y="2858700"/>
            <a:ext cx="11100" cy="331200"/>
          </a:xfrm>
          <a:prstGeom prst="straightConnector1">
            <a:avLst/>
          </a:prstGeom>
          <a:noFill/>
          <a:ln w="9525" cap="flat" cmpd="sng">
            <a:solidFill>
              <a:schemeClr val="dk2"/>
            </a:solidFill>
            <a:prstDash val="solid"/>
            <a:round/>
            <a:headEnd type="none" w="med" len="med"/>
            <a:tailEnd type="none" w="med" len="med"/>
          </a:ln>
        </p:spPr>
      </p:cxnSp>
      <p:cxnSp>
        <p:nvCxnSpPr>
          <p:cNvPr id="153" name="Google Shape;153;p30"/>
          <p:cNvCxnSpPr/>
          <p:nvPr/>
        </p:nvCxnSpPr>
        <p:spPr>
          <a:xfrm flipH="1">
            <a:off x="2927550" y="3653300"/>
            <a:ext cx="99300" cy="463500"/>
          </a:xfrm>
          <a:prstGeom prst="straightConnector1">
            <a:avLst/>
          </a:prstGeom>
          <a:noFill/>
          <a:ln w="9525" cap="flat" cmpd="sng">
            <a:solidFill>
              <a:schemeClr val="dk2"/>
            </a:solidFill>
            <a:prstDash val="solid"/>
            <a:round/>
            <a:headEnd type="none" w="med" len="med"/>
            <a:tailEnd type="none" w="med" len="med"/>
          </a:ln>
        </p:spPr>
      </p:cxnSp>
      <p:pic>
        <p:nvPicPr>
          <p:cNvPr id="154" name="Google Shape;154;p30" title="Screenshot 2025-04-15 at 1.04.52 PM.png"/>
          <p:cNvPicPr preferRelativeResize="0"/>
          <p:nvPr/>
        </p:nvPicPr>
        <p:blipFill>
          <a:blip r:embed="rId3">
            <a:alphaModFix/>
          </a:blip>
          <a:stretch>
            <a:fillRect/>
          </a:stretch>
        </p:blipFill>
        <p:spPr>
          <a:xfrm>
            <a:off x="6732900" y="0"/>
            <a:ext cx="2313275" cy="2297750"/>
          </a:xfrm>
          <a:prstGeom prst="rect">
            <a:avLst/>
          </a:prstGeom>
          <a:noFill/>
          <a:ln>
            <a:noFill/>
          </a:ln>
        </p:spPr>
      </p:pic>
      <p:pic>
        <p:nvPicPr>
          <p:cNvPr id="155" name="Google Shape;155;p30"/>
          <p:cNvPicPr preferRelativeResize="0"/>
          <p:nvPr/>
        </p:nvPicPr>
        <p:blipFill>
          <a:blip r:embed="rId4">
            <a:alphaModFix/>
          </a:blip>
          <a:stretch>
            <a:fillRect/>
          </a:stretch>
        </p:blipFill>
        <p:spPr>
          <a:xfrm rot="10800000">
            <a:off x="0" y="0"/>
            <a:ext cx="2571750" cy="2590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1"/>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Finance Consultants</a:t>
            </a:r>
            <a:endParaRPr/>
          </a:p>
        </p:txBody>
      </p:sp>
      <p:sp>
        <p:nvSpPr>
          <p:cNvPr id="161" name="Google Shape;161;p31"/>
          <p:cNvSpPr txBox="1">
            <a:spLocks noGrp="1"/>
          </p:cNvSpPr>
          <p:nvPr>
            <p:ph type="body" idx="1"/>
          </p:nvPr>
        </p:nvSpPr>
        <p:spPr>
          <a:xfrm>
            <a:off x="311700" y="1468825"/>
            <a:ext cx="4971900" cy="3099900"/>
          </a:xfrm>
          <a:prstGeom prst="rect">
            <a:avLst/>
          </a:prstGeom>
        </p:spPr>
        <p:txBody>
          <a:bodyPr spcFirstLastPara="1" wrap="square" lIns="91425" tIns="91425" rIns="91425" bIns="91425" anchor="t" anchorCtr="0">
            <a:noAutofit/>
          </a:bodyPr>
          <a:lstStyle/>
          <a:p>
            <a:pPr marL="914400" lvl="1" indent="-349250" algn="l" rtl="0">
              <a:spcBef>
                <a:spcPts val="0"/>
              </a:spcBef>
              <a:spcAft>
                <a:spcPts val="0"/>
              </a:spcAft>
              <a:buSzPts val="1900"/>
              <a:buFont typeface="Arial"/>
              <a:buChar char="○"/>
            </a:pPr>
            <a:r>
              <a:rPr lang="en" sz="1900">
                <a:latin typeface="Arial"/>
                <a:ea typeface="Arial"/>
                <a:cs typeface="Arial"/>
                <a:sym typeface="Arial"/>
              </a:rPr>
              <a:t>PAC Consultant</a:t>
            </a:r>
            <a:endParaRPr sz="1900">
              <a:latin typeface="Arial"/>
              <a:ea typeface="Arial"/>
              <a:cs typeface="Arial"/>
              <a:sym typeface="Arial"/>
            </a:endParaRPr>
          </a:p>
          <a:p>
            <a:pPr marL="914400" lvl="1" indent="-349250" algn="l" rtl="0">
              <a:spcBef>
                <a:spcPts val="0"/>
              </a:spcBef>
              <a:spcAft>
                <a:spcPts val="0"/>
              </a:spcAft>
              <a:buSzPts val="1900"/>
              <a:buFont typeface="Arial"/>
              <a:buChar char="○"/>
            </a:pPr>
            <a:r>
              <a:rPr lang="en" sz="1900">
                <a:latin typeface="Arial"/>
                <a:ea typeface="Arial"/>
                <a:cs typeface="Arial"/>
                <a:sym typeface="Arial"/>
              </a:rPr>
              <a:t>Finance Advisor</a:t>
            </a:r>
            <a:endParaRPr sz="1900">
              <a:latin typeface="Arial"/>
              <a:ea typeface="Arial"/>
              <a:cs typeface="Arial"/>
              <a:sym typeface="Arial"/>
            </a:endParaRPr>
          </a:p>
          <a:p>
            <a:pPr marL="914400" lvl="1" indent="-349250" algn="l" rtl="0">
              <a:spcBef>
                <a:spcPts val="0"/>
              </a:spcBef>
              <a:spcAft>
                <a:spcPts val="0"/>
              </a:spcAft>
              <a:buSzPts val="1900"/>
              <a:buFont typeface="Arial"/>
              <a:buChar char="○"/>
            </a:pPr>
            <a:r>
              <a:rPr lang="en" sz="1900">
                <a:latin typeface="Arial"/>
                <a:ea typeface="Arial"/>
                <a:cs typeface="Arial"/>
                <a:sym typeface="Arial"/>
              </a:rPr>
              <a:t>State Specific Donor Consultant </a:t>
            </a:r>
            <a:endParaRPr sz="1900">
              <a:latin typeface="Arial"/>
              <a:ea typeface="Arial"/>
              <a:cs typeface="Arial"/>
              <a:sym typeface="Arial"/>
            </a:endParaRPr>
          </a:p>
          <a:p>
            <a:pPr marL="914400" lvl="1" indent="-349250" algn="l" rtl="0">
              <a:spcBef>
                <a:spcPts val="0"/>
              </a:spcBef>
              <a:spcAft>
                <a:spcPts val="0"/>
              </a:spcAft>
              <a:buSzPts val="1900"/>
              <a:buFont typeface="Arial"/>
              <a:buChar char="○"/>
            </a:pPr>
            <a:r>
              <a:rPr lang="en" sz="1900">
                <a:latin typeface="Arial"/>
                <a:ea typeface="Arial"/>
                <a:cs typeface="Arial"/>
                <a:sym typeface="Arial"/>
              </a:rPr>
              <a:t>National Donor Consultant</a:t>
            </a:r>
            <a:endParaRPr sz="1900">
              <a:latin typeface="Arial"/>
              <a:ea typeface="Arial"/>
              <a:cs typeface="Arial"/>
              <a:sym typeface="Arial"/>
            </a:endParaRPr>
          </a:p>
        </p:txBody>
      </p:sp>
      <p:pic>
        <p:nvPicPr>
          <p:cNvPr id="162" name="Google Shape;162;p31"/>
          <p:cNvPicPr preferRelativeResize="0"/>
          <p:nvPr/>
        </p:nvPicPr>
        <p:blipFill>
          <a:blip r:embed="rId3">
            <a:alphaModFix/>
          </a:blip>
          <a:stretch>
            <a:fillRect/>
          </a:stretch>
        </p:blipFill>
        <p:spPr>
          <a:xfrm rot="10800000">
            <a:off x="6562725" y="-9525"/>
            <a:ext cx="2571750" cy="2590800"/>
          </a:xfrm>
          <a:prstGeom prst="rect">
            <a:avLst/>
          </a:prstGeom>
          <a:noFill/>
          <a:ln>
            <a:noFill/>
          </a:ln>
        </p:spPr>
      </p:pic>
      <p:pic>
        <p:nvPicPr>
          <p:cNvPr id="163" name="Google Shape;163;p31"/>
          <p:cNvPicPr preferRelativeResize="0"/>
          <p:nvPr/>
        </p:nvPicPr>
        <p:blipFill>
          <a:blip r:embed="rId4">
            <a:alphaModFix/>
          </a:blip>
          <a:stretch>
            <a:fillRect/>
          </a:stretch>
        </p:blipFill>
        <p:spPr>
          <a:xfrm>
            <a:off x="5675875" y="3477450"/>
            <a:ext cx="3468124" cy="1666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2"/>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Fundraising Tools</a:t>
            </a:r>
            <a:endParaRPr/>
          </a:p>
        </p:txBody>
      </p:sp>
      <p:pic>
        <p:nvPicPr>
          <p:cNvPr id="169" name="Google Shape;169;p32" title="download-3.jpg"/>
          <p:cNvPicPr preferRelativeResize="0"/>
          <p:nvPr/>
        </p:nvPicPr>
        <p:blipFill>
          <a:blip r:embed="rId3">
            <a:alphaModFix/>
          </a:blip>
          <a:stretch>
            <a:fillRect/>
          </a:stretch>
        </p:blipFill>
        <p:spPr>
          <a:xfrm>
            <a:off x="6011975" y="668200"/>
            <a:ext cx="2830178" cy="1584900"/>
          </a:xfrm>
          <a:prstGeom prst="rect">
            <a:avLst/>
          </a:prstGeom>
          <a:noFill/>
          <a:ln>
            <a:noFill/>
          </a:ln>
        </p:spPr>
      </p:pic>
      <p:pic>
        <p:nvPicPr>
          <p:cNvPr id="170" name="Google Shape;170;p32"/>
          <p:cNvPicPr preferRelativeResize="0"/>
          <p:nvPr/>
        </p:nvPicPr>
        <p:blipFill>
          <a:blip r:embed="rId4">
            <a:alphaModFix/>
          </a:blip>
          <a:stretch>
            <a:fillRect/>
          </a:stretch>
        </p:blipFill>
        <p:spPr>
          <a:xfrm rot="5400000">
            <a:off x="9525" y="-9525"/>
            <a:ext cx="2571750" cy="2590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3"/>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Digital</a:t>
            </a:r>
            <a:endParaRPr/>
          </a:p>
        </p:txBody>
      </p:sp>
      <p:sp>
        <p:nvSpPr>
          <p:cNvPr id="176" name="Google Shape;176;p33"/>
          <p:cNvSpPr txBox="1">
            <a:spLocks noGrp="1"/>
          </p:cNvSpPr>
          <p:nvPr>
            <p:ph type="body" idx="1"/>
          </p:nvPr>
        </p:nvSpPr>
        <p:spPr>
          <a:xfrm>
            <a:off x="311700" y="1361100"/>
            <a:ext cx="5733900" cy="33180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SzPts val="1900"/>
              <a:buFont typeface="Arial"/>
              <a:buChar char="●"/>
            </a:pPr>
            <a:r>
              <a:rPr lang="en" sz="1900">
                <a:latin typeface="Arial"/>
                <a:ea typeface="Arial"/>
                <a:cs typeface="Arial"/>
                <a:sym typeface="Arial"/>
              </a:rPr>
              <a:t>Email, social media, website, etc.</a:t>
            </a:r>
            <a:endParaRPr sz="1900">
              <a:latin typeface="Arial"/>
              <a:ea typeface="Arial"/>
              <a:cs typeface="Arial"/>
              <a:sym typeface="Arial"/>
            </a:endParaRPr>
          </a:p>
          <a:p>
            <a:pPr marL="457200" lvl="0" indent="-349250" algn="l" rtl="0">
              <a:spcBef>
                <a:spcPts val="0"/>
              </a:spcBef>
              <a:spcAft>
                <a:spcPts val="0"/>
              </a:spcAft>
              <a:buSzPts val="1900"/>
              <a:buFont typeface="Arial"/>
              <a:buChar char="●"/>
            </a:pPr>
            <a:r>
              <a:rPr lang="en" sz="1900">
                <a:latin typeface="Arial"/>
                <a:ea typeface="Arial"/>
                <a:cs typeface="Arial"/>
                <a:sym typeface="Arial"/>
              </a:rPr>
              <a:t>Smaller dollar donations</a:t>
            </a:r>
            <a:endParaRPr sz="1900">
              <a:latin typeface="Arial"/>
              <a:ea typeface="Arial"/>
              <a:cs typeface="Arial"/>
              <a:sym typeface="Arial"/>
            </a:endParaRPr>
          </a:p>
          <a:p>
            <a:pPr marL="457200" lvl="0" indent="-349250" algn="l" rtl="0">
              <a:spcBef>
                <a:spcPts val="0"/>
              </a:spcBef>
              <a:spcAft>
                <a:spcPts val="0"/>
              </a:spcAft>
              <a:buSzPts val="1900"/>
              <a:buFont typeface="Arial"/>
              <a:buChar char="●"/>
            </a:pPr>
            <a:r>
              <a:rPr lang="en" sz="1900">
                <a:latin typeface="Arial"/>
                <a:ea typeface="Arial"/>
                <a:cs typeface="Arial"/>
                <a:sym typeface="Arial"/>
              </a:rPr>
              <a:t>Quick turnaround - reactive!</a:t>
            </a:r>
            <a:endParaRPr sz="1900">
              <a:latin typeface="Arial"/>
              <a:ea typeface="Arial"/>
              <a:cs typeface="Arial"/>
              <a:sym typeface="Arial"/>
            </a:endParaRPr>
          </a:p>
          <a:p>
            <a:pPr marL="457200" lvl="0" indent="-349250" algn="l" rtl="0">
              <a:spcBef>
                <a:spcPts val="0"/>
              </a:spcBef>
              <a:spcAft>
                <a:spcPts val="0"/>
              </a:spcAft>
              <a:buSzPts val="1900"/>
              <a:buFont typeface="Arial"/>
              <a:buChar char="●"/>
            </a:pPr>
            <a:r>
              <a:rPr lang="en" sz="1900">
                <a:latin typeface="Arial"/>
                <a:ea typeface="Arial"/>
                <a:cs typeface="Arial"/>
                <a:sym typeface="Arial"/>
              </a:rPr>
              <a:t>Persuade a mass audience to donate to your candidate</a:t>
            </a:r>
            <a:endParaRPr sz="1900">
              <a:latin typeface="Arial"/>
              <a:ea typeface="Arial"/>
              <a:cs typeface="Arial"/>
              <a:sym typeface="Arial"/>
            </a:endParaRPr>
          </a:p>
          <a:p>
            <a:pPr marL="457200" lvl="0" indent="-349250" algn="l" rtl="0">
              <a:spcBef>
                <a:spcPts val="0"/>
              </a:spcBef>
              <a:spcAft>
                <a:spcPts val="0"/>
              </a:spcAft>
              <a:buSzPts val="1900"/>
              <a:buFont typeface="Arial"/>
              <a:buChar char="●"/>
            </a:pPr>
            <a:r>
              <a:rPr lang="en" sz="1900">
                <a:latin typeface="Arial"/>
                <a:ea typeface="Arial"/>
                <a:cs typeface="Arial"/>
                <a:sym typeface="Arial"/>
              </a:rPr>
              <a:t>Primarily managed by the digital team (sometimes the finance team!)</a:t>
            </a:r>
            <a:endParaRPr sz="1900">
              <a:latin typeface="Arial"/>
              <a:ea typeface="Arial"/>
              <a:cs typeface="Arial"/>
              <a:sym typeface="Arial"/>
            </a:endParaRPr>
          </a:p>
          <a:p>
            <a:pPr marL="0" lvl="0" indent="0" algn="l" rtl="0">
              <a:spcBef>
                <a:spcPts val="1200"/>
              </a:spcBef>
              <a:spcAft>
                <a:spcPts val="0"/>
              </a:spcAft>
              <a:buNone/>
            </a:pPr>
            <a:endParaRPr sz="1400">
              <a:latin typeface="Arial"/>
              <a:ea typeface="Arial"/>
              <a:cs typeface="Arial"/>
              <a:sym typeface="Arial"/>
            </a:endParaRPr>
          </a:p>
          <a:p>
            <a:pPr marL="0" lvl="0" indent="0" algn="l" rtl="0">
              <a:spcBef>
                <a:spcPts val="1200"/>
              </a:spcBef>
              <a:spcAft>
                <a:spcPts val="0"/>
              </a:spcAft>
              <a:buSzPts val="275"/>
              <a:buNone/>
            </a:pPr>
            <a:endParaRPr sz="1400">
              <a:latin typeface="Arial"/>
              <a:ea typeface="Arial"/>
              <a:cs typeface="Arial"/>
              <a:sym typeface="Arial"/>
            </a:endParaRPr>
          </a:p>
          <a:p>
            <a:pPr marL="0" lvl="0" indent="0" algn="l" rtl="0">
              <a:spcBef>
                <a:spcPts val="1200"/>
              </a:spcBef>
              <a:spcAft>
                <a:spcPts val="1200"/>
              </a:spcAft>
              <a:buSzPts val="275"/>
              <a:buNone/>
            </a:pPr>
            <a:endParaRPr sz="1400">
              <a:latin typeface="Arial"/>
              <a:ea typeface="Arial"/>
              <a:cs typeface="Arial"/>
              <a:sym typeface="Arial"/>
            </a:endParaRPr>
          </a:p>
        </p:txBody>
      </p:sp>
      <p:pic>
        <p:nvPicPr>
          <p:cNvPr id="177" name="Google Shape;177;p33" title="Screenshot 2025-04-15 at 10.05.36 AM.jpeg.png"/>
          <p:cNvPicPr preferRelativeResize="0"/>
          <p:nvPr/>
        </p:nvPicPr>
        <p:blipFill>
          <a:blip r:embed="rId3">
            <a:alphaModFix/>
          </a:blip>
          <a:stretch>
            <a:fillRect/>
          </a:stretch>
        </p:blipFill>
        <p:spPr>
          <a:xfrm>
            <a:off x="6162595" y="0"/>
            <a:ext cx="2981408" cy="5143498"/>
          </a:xfrm>
          <a:prstGeom prst="rect">
            <a:avLst/>
          </a:prstGeom>
          <a:noFill/>
          <a:ln>
            <a:noFill/>
          </a:ln>
        </p:spPr>
      </p:pic>
      <p:pic>
        <p:nvPicPr>
          <p:cNvPr id="178" name="Google Shape;178;p33"/>
          <p:cNvPicPr preferRelativeResize="0"/>
          <p:nvPr/>
        </p:nvPicPr>
        <p:blipFill>
          <a:blip r:embed="rId4">
            <a:alphaModFix/>
          </a:blip>
          <a:stretch>
            <a:fillRect/>
          </a:stretch>
        </p:blipFill>
        <p:spPr>
          <a:xfrm>
            <a:off x="0" y="3540475"/>
            <a:ext cx="1610150" cy="16220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1128</Words>
  <Application>Microsoft Office PowerPoint</Application>
  <PresentationFormat>On-screen Show (16:9)</PresentationFormat>
  <Paragraphs>142</Paragraphs>
  <Slides>22</Slides>
  <Notes>22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Oswald</vt:lpstr>
      <vt:lpstr>Source Code Pro</vt:lpstr>
      <vt:lpstr>Arial</vt:lpstr>
      <vt:lpstr>Simple Light</vt:lpstr>
      <vt:lpstr>Modern Writer</vt:lpstr>
      <vt:lpstr>Fundraising 101 Hazel Erickson </vt:lpstr>
      <vt:lpstr>Hazel (she/hers)</vt:lpstr>
      <vt:lpstr>Fundraising 101</vt:lpstr>
      <vt:lpstr>Introduction to Finance</vt:lpstr>
      <vt:lpstr>Finance Team Structure</vt:lpstr>
      <vt:lpstr>PowerPoint Presentation</vt:lpstr>
      <vt:lpstr>Finance Consultants</vt:lpstr>
      <vt:lpstr>Fundraising Tools</vt:lpstr>
      <vt:lpstr>Digital</vt:lpstr>
      <vt:lpstr>Mail</vt:lpstr>
      <vt:lpstr>PAC (Political Action Committee)</vt:lpstr>
      <vt:lpstr>Fundraising Events</vt:lpstr>
      <vt:lpstr>Call Time</vt:lpstr>
      <vt:lpstr>Donor Relationships </vt:lpstr>
      <vt:lpstr>Why Donors Give</vt:lpstr>
      <vt:lpstr>Donor Relationships </vt:lpstr>
      <vt:lpstr>Circle of Benefits  </vt:lpstr>
      <vt:lpstr>Personal Circle</vt:lpstr>
      <vt:lpstr>Ideological Circle </vt:lpstr>
      <vt:lpstr>Ax-to-grind Circle </vt:lpstr>
      <vt:lpstr>Power Circle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High-Pippert, Angela</dc:creator>
  <cp:lastModifiedBy>High-Pippert, Angela</cp:lastModifiedBy>
  <cp:revision>1</cp:revision>
  <dcterms:modified xsi:type="dcterms:W3CDTF">2025-05-02T15:41:29Z</dcterms:modified>
</cp:coreProperties>
</file>