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14" r:id="rId5"/>
    <p:sldId id="329" r:id="rId6"/>
    <p:sldId id="334" r:id="rId7"/>
    <p:sldId id="344" r:id="rId8"/>
    <p:sldId id="345" r:id="rId9"/>
    <p:sldId id="343" r:id="rId10"/>
    <p:sldId id="339" r:id="rId11"/>
    <p:sldId id="341" r:id="rId12"/>
    <p:sldId id="322" r:id="rId13"/>
    <p:sldId id="346" r:id="rId14"/>
    <p:sldId id="347" r:id="rId15"/>
    <p:sldId id="348" r:id="rId16"/>
    <p:sldId id="338" r:id="rId17"/>
    <p:sldId id="349" r:id="rId18"/>
    <p:sldId id="328" r:id="rId19"/>
    <p:sldId id="350" r:id="rId20"/>
    <p:sldId id="351" r:id="rId21"/>
    <p:sldId id="352" r:id="rId22"/>
    <p:sldId id="353" r:id="rId23"/>
    <p:sldId id="354" r:id="rId24"/>
    <p:sldId id="356" r:id="rId25"/>
    <p:sldId id="357" r:id="rId26"/>
    <p:sldId id="358" r:id="rId27"/>
    <p:sldId id="359" r:id="rId28"/>
    <p:sldId id="33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FE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2BBF9B-D11A-4A4A-9B41-69B964D834C0}" v="8" dt="2025-05-02T02:58:01.331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B21A-9375-1219-50BB-EF6E7298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867B6-CDFF-5182-EE95-8E540651D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D8859-6E37-7F0A-8FB7-6217202CE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8DA67-0704-4CC8-B23A-C870FC08E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9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CBCAB-1B09-BB81-444B-1EF95F0D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D1872-FC53-E050-2741-C51B272B7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7A5088-B6DA-1125-B863-8B729526F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703F5-6E58-B811-E22E-C3033B57E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3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7693D-15BA-838C-DDC6-0964412B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71AF1-A8DC-A0C3-7DE2-3E8FA6701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3894C-F0F1-5534-651B-2CC851FA5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6A38D-A23F-7832-AD90-DA6A99C42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80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84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782-E547-6DD3-AE71-F49786A5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D1CFE1-5297-DC46-C70E-94AE2E506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1A0AE-B474-5408-BAAF-CB66577E0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6A7A-CCF5-A3AC-81ED-6A499361D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38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06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82B4-5059-80FF-D6DD-50D38B091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E1B94-BA8C-9B41-81C9-1BEFC8C75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FE4EC-4E7C-9C6E-4DA7-62EE09DA5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E4239-E704-8DBE-849A-D80578CD7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10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D0EB-76CA-14A5-7E42-B45F33C27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C30A3-5C0E-BFF0-B224-6F73E2BC7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9D172-5945-EEA5-8593-4E74575B3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9F6FF-903D-2220-B4F5-0A0B5FF64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1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361FB-2462-652E-BAF6-28A18319C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0E80E-F7BA-EEA8-436E-72421F134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1D5C1-0706-DEB3-5B09-9CD76E834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B73E-C717-0B9C-418B-795094AC9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8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4A763-25BF-D550-67F5-3ECC390F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4BEA9-0BB1-F249-ABCE-65FF311B6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46DC5-D781-0429-D0DF-A6998A7BB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3E0CA-16F9-6544-4222-4FE24E06A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0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70657-6FB9-CDFE-9CF6-987F441A7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7F2F9-75A5-61CC-E14F-7CDB653CE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39DAC-7A35-8DE6-512E-52A05A46A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5542A-6A76-8DA4-8973-035EB5F65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192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7578C-F520-D823-EC79-E8F20EA7C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061EC-0E3C-8492-C929-7289E353D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C7524-8472-E9FF-4DBE-2D1D9C2D1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DDAAE-1E7B-A21E-E884-4AC948595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1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BC2F-4CC9-47E6-942B-2A209620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563BF-2994-421E-4693-68830FDF7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09ADA-0C08-C999-56E2-F9DE0123E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97C2D-6F02-E826-37DE-CD3773A7F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6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42E9-8B78-883D-479C-8CF3051E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09254-83F0-C8EE-54A4-1215D66C7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FD95D-83E0-CEA7-4109-60575CCB6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90DD9-BFB5-F0E4-6D07-056A0F6E4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08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0F39-F81B-609F-4D64-55849550B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8AD80A-001C-C5A5-B136-372F6FF71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0D083-5F23-710C-6F8D-1F4F44DB3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64475-5706-03D1-BD5A-7C28A3C42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6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6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A9D2-3002-230D-E499-99DE27EE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2540C-6A2A-2035-D49E-B33556B7D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DD61E-9200-B379-3B96-F78458191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9DA7A-318C-012F-D76F-420382EB5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7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0FA5-23D6-367F-6D8D-A7887A70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0E3C6-ADF2-6F7D-C65C-3E080391F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1E51F-1F3C-A9FD-0631-8FEABD860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8CD40-AD91-DEF2-8FB6-318C6B5E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4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9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2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CAF5C0-1B51-02B5-924D-2305753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4724034"/>
            <a:ext cx="2133966" cy="2133966"/>
            <a:chOff x="9654699" y="2229295"/>
            <a:chExt cx="2133966" cy="213396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AE8D5-8E6A-7CBE-9018-DD8F3493D049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C694532E-B147-38A2-55EE-24483385016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9382" y="174786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93014" y="36107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4168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0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816" y="2184400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10569630" cy="1068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185" y="1825625"/>
            <a:ext cx="1056963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83" r:id="rId4"/>
    <p:sldLayoutId id="2147483684" r:id="rId5"/>
    <p:sldLayoutId id="2147483685" r:id="rId6"/>
    <p:sldLayoutId id="2147483671" r:id="rId7"/>
    <p:sldLayoutId id="2147483679" r:id="rId8"/>
    <p:sldLayoutId id="2147483676" r:id="rId9"/>
    <p:sldLayoutId id="2147483669" r:id="rId10"/>
    <p:sldLayoutId id="2147483673" r:id="rId11"/>
    <p:sldLayoutId id="2147483682" r:id="rId12"/>
    <p:sldLayoutId id="214748365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5" y="629469"/>
            <a:ext cx="8961120" cy="2964336"/>
          </a:xfrm>
        </p:spPr>
        <p:txBody>
          <a:bodyPr/>
          <a:lstStyle/>
          <a:p>
            <a:r>
              <a:rPr lang="en-US" dirty="0">
                <a:latin typeface="Aptos SemiBold" panose="020F0502020204030204" pitchFamily="34" charset="0"/>
              </a:rPr>
              <a:t>Media Strategies &amp; Training for Candidates</a:t>
            </a: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E88968CD-A5FC-9D0B-53F1-3D55148A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85" y="3724349"/>
            <a:ext cx="4529470" cy="9813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A959E7-D77E-433A-F438-DBCE4797D406}"/>
              </a:ext>
            </a:extLst>
          </p:cNvPr>
          <p:cNvSpPr txBox="1">
            <a:spLocks/>
          </p:cNvSpPr>
          <p:nvPr/>
        </p:nvSpPr>
        <p:spPr>
          <a:xfrm>
            <a:off x="811185" y="4836278"/>
            <a:ext cx="6277187" cy="15441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3200" dirty="0">
                <a:latin typeface="Aptos SemiBold" panose="020F0502020204030204" pitchFamily="34" charset="0"/>
              </a:rPr>
              <a:t>Presented by Amanda Theisen, </a:t>
            </a:r>
          </a:p>
          <a:p>
            <a:r>
              <a:rPr lang="en-US" sz="3200" dirty="0">
                <a:latin typeface="Aptos SemiBold" panose="020F0502020204030204" pitchFamily="34" charset="0"/>
              </a:rPr>
              <a:t>Sunrise Banks</a:t>
            </a:r>
          </a:p>
        </p:txBody>
      </p:sp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11353-289A-DD4A-C756-0DD22150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655A71-9BA5-811B-13D7-4C558AA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1134362"/>
            <a:ext cx="8180412" cy="686014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The 2025 Media Landscape</a:t>
            </a:r>
            <a:br>
              <a:rPr lang="en-US" sz="4800" dirty="0">
                <a:latin typeface="Aptos SemiBold" panose="020B0004020202020204" pitchFamily="34" charset="0"/>
              </a:rPr>
            </a:br>
            <a:endParaRPr lang="en-US" sz="4800" dirty="0">
              <a:latin typeface="Aptos SemiBold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63C2-1BC8-FA9E-71CC-0098B107BDA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20995" y="2948152"/>
            <a:ext cx="11047228" cy="3410118"/>
          </a:xfrm>
        </p:spPr>
        <p:txBody>
          <a:bodyPr/>
          <a:lstStyle/>
          <a:p>
            <a:pPr lvl="1"/>
            <a:r>
              <a:rPr lang="en-US" sz="4000" dirty="0">
                <a:latin typeface="Aptos SemiBold" panose="020B0004020202020204" pitchFamily="34" charset="0"/>
              </a:rPr>
              <a:t>Deadlines – “day of” vs. long-term</a:t>
            </a:r>
          </a:p>
          <a:p>
            <a:pPr lvl="1"/>
            <a:r>
              <a:rPr lang="en-US" sz="4000" dirty="0">
                <a:latin typeface="Aptos SemiBold" panose="020B0004020202020204" pitchFamily="34" charset="0"/>
              </a:rPr>
              <a:t>Sourcing – ideas, confirming information, subject matter experts (SMEs)</a:t>
            </a:r>
          </a:p>
          <a:p>
            <a:pPr lvl="1"/>
            <a:r>
              <a:rPr lang="en-US" sz="4000" dirty="0">
                <a:latin typeface="Aptos SemiBold" panose="020B0004020202020204" pitchFamily="34" charset="0"/>
              </a:rPr>
              <a:t>Story angle – What is the story about? What is your connection to the story?</a:t>
            </a:r>
          </a:p>
          <a:p>
            <a:pPr lvl="1"/>
            <a:endParaRPr lang="en-US" sz="4000" dirty="0">
              <a:latin typeface="Aptos SemiBold" panose="020B00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5B3A87A-AFAB-80B9-8E04-35A445551409}"/>
              </a:ext>
            </a:extLst>
          </p:cNvPr>
          <p:cNvSpPr txBox="1">
            <a:spLocks/>
          </p:cNvSpPr>
          <p:nvPr/>
        </p:nvSpPr>
        <p:spPr>
          <a:xfrm>
            <a:off x="520995" y="2143239"/>
            <a:ext cx="6698512" cy="590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ptos SemiBold" panose="020B0004020202020204" pitchFamily="34" charset="0"/>
              </a:rPr>
              <a:t>How Journalists Work</a:t>
            </a:r>
          </a:p>
        </p:txBody>
      </p:sp>
    </p:spTree>
    <p:extLst>
      <p:ext uri="{BB962C8B-B14F-4D97-AF65-F5344CB8AC3E}">
        <p14:creationId xmlns:p14="http://schemas.microsoft.com/office/powerpoint/2010/main" val="185403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B2D49-91C9-FF29-C2D1-C9B2D687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3152A3-E79B-534C-F5AC-8485E3AF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1134362"/>
            <a:ext cx="8180412" cy="686014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The 2025 Media Landscape</a:t>
            </a:r>
            <a:br>
              <a:rPr lang="en-US" sz="4800" dirty="0">
                <a:latin typeface="Aptos SemiBold" panose="020B0004020202020204" pitchFamily="34" charset="0"/>
              </a:rPr>
            </a:br>
            <a:endParaRPr lang="en-US" sz="4800" dirty="0">
              <a:latin typeface="Aptos SemiBold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E14EE-AE77-2D6C-075E-83ECFB259C6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8707" y="2951011"/>
            <a:ext cx="5805377" cy="2346862"/>
          </a:xfrm>
        </p:spPr>
        <p:txBody>
          <a:bodyPr/>
          <a:lstStyle/>
          <a:p>
            <a:pPr lvl="1"/>
            <a:r>
              <a:rPr lang="en-US" sz="4000" dirty="0">
                <a:latin typeface="Aptos SemiBold" panose="020B0004020202020204" pitchFamily="34" charset="0"/>
              </a:rPr>
              <a:t>Fact-Checking</a:t>
            </a:r>
          </a:p>
          <a:p>
            <a:pPr lvl="1"/>
            <a:r>
              <a:rPr lang="en-US" sz="4000" dirty="0">
                <a:latin typeface="Aptos SemiBold" panose="020B0004020202020204" pitchFamily="34" charset="0"/>
              </a:rPr>
              <a:t>Live Interviews</a:t>
            </a:r>
          </a:p>
          <a:p>
            <a:pPr lvl="1"/>
            <a:r>
              <a:rPr lang="en-US" sz="4000" dirty="0">
                <a:latin typeface="Aptos SemiBold" panose="020B0004020202020204" pitchFamily="34" charset="0"/>
              </a:rPr>
              <a:t>Viral Clips &amp; Interviews</a:t>
            </a:r>
          </a:p>
          <a:p>
            <a:pPr lvl="1"/>
            <a:endParaRPr lang="en-US" sz="4000" dirty="0">
              <a:latin typeface="Aptos SemiBold" panose="020B00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EF5A7A0-716C-A399-7BAF-F3B50272A82A}"/>
              </a:ext>
            </a:extLst>
          </p:cNvPr>
          <p:cNvSpPr txBox="1">
            <a:spLocks/>
          </p:cNvSpPr>
          <p:nvPr/>
        </p:nvSpPr>
        <p:spPr>
          <a:xfrm>
            <a:off x="520995" y="2143239"/>
            <a:ext cx="6698512" cy="590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ptos SemiBold" panose="020B0004020202020204" pitchFamily="34" charset="0"/>
              </a:rPr>
              <a:t>Media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3497D-0D34-DC67-3FB9-6D1421BB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6" y="2457111"/>
            <a:ext cx="4482877" cy="299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60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C1C1C-31E1-B7B5-810F-EC21F2834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8F2D-AA87-3056-0E24-67C65685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23" y="2254103"/>
            <a:ext cx="7407782" cy="908900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Your Key Messages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5C9CD6-8328-4157-7CD9-9B0C84E32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758" y="3343665"/>
            <a:ext cx="6400799" cy="702665"/>
          </a:xfrm>
        </p:spPr>
        <p:txBody>
          <a:bodyPr/>
          <a:lstStyle/>
          <a:p>
            <a:r>
              <a:rPr lang="en-US" sz="2800" dirty="0">
                <a:latin typeface="Aptos SemiBold" panose="020B0004020202020204" pitchFamily="34" charset="0"/>
              </a:rPr>
              <a:t>AKA What am I going to say??????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327561D-EB5C-799C-6E8F-134BD96B62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681" t="308" r="17597" b="-308"/>
          <a:stretch/>
        </p:blipFill>
        <p:spPr>
          <a:xfrm>
            <a:off x="8091187" y="2475185"/>
            <a:ext cx="3456590" cy="3456590"/>
          </a:xfrm>
        </p:spPr>
      </p:pic>
    </p:spTree>
    <p:extLst>
      <p:ext uri="{BB962C8B-B14F-4D97-AF65-F5344CB8AC3E}">
        <p14:creationId xmlns:p14="http://schemas.microsoft.com/office/powerpoint/2010/main" val="126762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62D7-27D2-94DC-1264-B7922668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05156"/>
            <a:ext cx="10571734" cy="702650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Crafting &amp; Controlling Your Messages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C3713D-C8FF-8E7B-458C-CB927BAA99B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516424" y="1621601"/>
            <a:ext cx="7679660" cy="406771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Key Message Development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Why are you running for office?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What are the issues you are most passionate about?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Why should people vote for you?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Message Pillars – 3-4 supporting themes and issues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Bridging Techniques – how to stay on message while answering the interviewer’s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Speaking in soundbites: importance and examples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5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D28B-A735-D8BA-FC1A-0309E511C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BA35-6011-5FC2-C660-B006F537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43" y="1658679"/>
            <a:ext cx="5699077" cy="2865292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Best Practices for Media Interviews</a:t>
            </a:r>
          </a:p>
        </p:txBody>
      </p:sp>
      <p:pic>
        <p:nvPicPr>
          <p:cNvPr id="6" name="Picture Placeholder 5" descr="Person writing on notebook">
            <a:extLst>
              <a:ext uri="{FF2B5EF4-FFF2-40B4-BE49-F238E27FC236}">
                <a16:creationId xmlns:a16="http://schemas.microsoft.com/office/drawing/2014/main" id="{0EADE0EA-7064-E1F1-0D7B-E11CFB74DD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935" t="4325" r="42564" b="618"/>
          <a:stretch/>
        </p:blipFill>
        <p:spPr>
          <a:xfrm>
            <a:off x="8091187" y="2475185"/>
            <a:ext cx="3456590" cy="3456590"/>
          </a:xfrm>
        </p:spPr>
      </p:pic>
    </p:spTree>
    <p:extLst>
      <p:ext uri="{BB962C8B-B14F-4D97-AF65-F5344CB8AC3E}">
        <p14:creationId xmlns:p14="http://schemas.microsoft.com/office/powerpoint/2010/main" val="45825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1C18C4A-EC5D-2A92-B45E-8EDBE44F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762870"/>
            <a:ext cx="6275416" cy="1323785"/>
          </a:xfrm>
        </p:spPr>
        <p:txBody>
          <a:bodyPr/>
          <a:lstStyle/>
          <a:p>
            <a:r>
              <a:rPr lang="en-US" dirty="0">
                <a:latin typeface="Aptos SemiBold" panose="020B0004020202020204" pitchFamily="34" charset="0"/>
              </a:rPr>
              <a:t>Preparing for Different Media Formats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4DB8A-F6D0-FE86-2F30-5BB5576A593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1184" y="2250570"/>
            <a:ext cx="6430442" cy="318266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Press Interviews (print and online)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TV appearances (live and recorded)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Radio and podcast interviews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Debates and forums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Social media engagement and livestreams</a:t>
            </a:r>
          </a:p>
          <a:p>
            <a:endParaRPr lang="en-US" sz="2800" dirty="0">
              <a:latin typeface="Aptos SemiBold" panose="020B0004020202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5EA744-E6D4-99FE-3FD1-638721617E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31954" t="773" r="1380" b="-773"/>
          <a:stretch/>
        </p:blipFill>
        <p:spPr>
          <a:xfrm>
            <a:off x="7709054" y="459137"/>
            <a:ext cx="4126800" cy="4126800"/>
          </a:xfrm>
        </p:spPr>
      </p:pic>
    </p:spTree>
    <p:extLst>
      <p:ext uri="{BB962C8B-B14F-4D97-AF65-F5344CB8AC3E}">
        <p14:creationId xmlns:p14="http://schemas.microsoft.com/office/powerpoint/2010/main" val="426989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5DF3-E53E-1DF1-0D7C-D34E6973A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1401D8F-BF62-6133-4FC6-00F0F712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762870"/>
            <a:ext cx="6275416" cy="661893"/>
          </a:xfrm>
        </p:spPr>
        <p:txBody>
          <a:bodyPr/>
          <a:lstStyle/>
          <a:p>
            <a:r>
              <a:rPr lang="en-US" dirty="0">
                <a:latin typeface="Aptos SemiBold" panose="020B0004020202020204" pitchFamily="34" charset="0"/>
              </a:rPr>
              <a:t>Make Sure You Know…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D73B3-6C1C-24EC-C1DD-CBC5B7C8C07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1184" y="1761473"/>
            <a:ext cx="6652872" cy="404390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Media outlet name/format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Subject of the interview (what is the story about?)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How the interview will be conducted (in person, Zoom/Teams, over the phone)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Date/time/location of interview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Live or pre-recorded?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In studio, remote, or in the field?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166B9D-7D98-AC23-498D-0681A9DA8E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9549" r="3785"/>
          <a:stretch/>
        </p:blipFill>
        <p:spPr>
          <a:xfrm>
            <a:off x="7709054" y="459137"/>
            <a:ext cx="4126800" cy="4126800"/>
          </a:xfrm>
        </p:spPr>
      </p:pic>
    </p:spTree>
    <p:extLst>
      <p:ext uri="{BB962C8B-B14F-4D97-AF65-F5344CB8AC3E}">
        <p14:creationId xmlns:p14="http://schemas.microsoft.com/office/powerpoint/2010/main" val="177443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9275A-8690-EC48-8502-604B872B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0428B18-A265-360E-84FE-5609888B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762870"/>
            <a:ext cx="6897870" cy="661893"/>
          </a:xfrm>
        </p:spPr>
        <p:txBody>
          <a:bodyPr/>
          <a:lstStyle/>
          <a:p>
            <a:r>
              <a:rPr lang="en-US" dirty="0">
                <a:latin typeface="Aptos SemiBold" panose="020B0004020202020204" pitchFamily="34" charset="0"/>
              </a:rPr>
              <a:t>Handling Difficult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F62B2-8399-DC7A-1D3D-5746738EAF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1184" y="1761473"/>
            <a:ext cx="6652872" cy="28244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Stay calm under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Be honest and authentic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Bridge or Pivot techniques: refer or redirect back to your key 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Remember: “No Comment” is a comment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ptos SemiBold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ptos SemiBold" panose="020B0004020202020204" pitchFamily="34" charset="0"/>
            </a:endParaRPr>
          </a:p>
        </p:txBody>
      </p:sp>
      <p:pic>
        <p:nvPicPr>
          <p:cNvPr id="7" name="Picture Placeholder 6" descr="Wooden blocks with question marks">
            <a:extLst>
              <a:ext uri="{FF2B5EF4-FFF2-40B4-BE49-F238E27FC236}">
                <a16:creationId xmlns:a16="http://schemas.microsoft.com/office/drawing/2014/main" id="{58B372D5-7C6F-5B01-9516-5FF00C59227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7254016" y="762870"/>
            <a:ext cx="4126800" cy="4126800"/>
          </a:xfrm>
        </p:spPr>
      </p:pic>
    </p:spTree>
    <p:extLst>
      <p:ext uri="{BB962C8B-B14F-4D97-AF65-F5344CB8AC3E}">
        <p14:creationId xmlns:p14="http://schemas.microsoft.com/office/powerpoint/2010/main" val="325225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70844-52F6-C1D3-93AE-DF579FAA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BC370D1-B97A-6F0C-4C04-9C694C29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27" y="996786"/>
            <a:ext cx="6897870" cy="661893"/>
          </a:xfrm>
        </p:spPr>
        <p:txBody>
          <a:bodyPr/>
          <a:lstStyle/>
          <a:p>
            <a:r>
              <a:rPr lang="en-US" dirty="0">
                <a:latin typeface="Aptos SemiBold" panose="020B0004020202020204" pitchFamily="34" charset="0"/>
              </a:rPr>
              <a:t>Mastering the Delivery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05017-AA51-7992-9B47-DBA1D1EB1C9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1827" y="1867799"/>
            <a:ext cx="6652872" cy="2824464"/>
          </a:xfrm>
        </p:spPr>
        <p:txBody>
          <a:bodyPr/>
          <a:lstStyle/>
          <a:p>
            <a:r>
              <a:rPr lang="en-US" sz="2800" dirty="0">
                <a:latin typeface="Aptos SemiBold" panose="020B0004020202020204" pitchFamily="34" charset="0"/>
              </a:rPr>
              <a:t>Voice: Tone, Pace, Clarity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Nonverbal Cues: Eye Contact, Posture, Gestures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Clothing: Dress for the Interview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Presence: Overcoming Pre-Interview Nerves</a:t>
            </a:r>
          </a:p>
          <a:p>
            <a:endParaRPr lang="en-US" sz="2800" dirty="0">
              <a:latin typeface="Aptos SemiBold" panose="020B0004020202020204" pitchFamily="34" charset="0"/>
            </a:endParaRPr>
          </a:p>
          <a:p>
            <a:endParaRPr lang="en-US" sz="2800" dirty="0">
              <a:latin typeface="Aptos SemiBold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ptos SemiBold" panose="020B0004020202020204" pitchFamily="34" charset="0"/>
            </a:endParaRPr>
          </a:p>
          <a:p>
            <a:endParaRPr lang="en-US" sz="2800" dirty="0">
              <a:latin typeface="Aptos SemiBold" panose="020B0004020202020204" pitchFamily="34" charset="0"/>
            </a:endParaRPr>
          </a:p>
        </p:txBody>
      </p:sp>
      <p:pic>
        <p:nvPicPr>
          <p:cNvPr id="17" name="Picture 16" descr="A person speaking to another person&#10;&#10;AI-generated content may be incorrect.">
            <a:extLst>
              <a:ext uri="{FF2B5EF4-FFF2-40B4-BE49-F238E27FC236}">
                <a16:creationId xmlns:a16="http://schemas.microsoft.com/office/drawing/2014/main" id="{C4D807B5-5970-262D-8D70-74E9C63D4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470" y="996786"/>
            <a:ext cx="5016810" cy="282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90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03489-5452-0200-2862-1234705AA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4347-740E-EC2E-F32C-D62F6867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71" y="2179676"/>
            <a:ext cx="7599718" cy="1127050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Do’s and </a:t>
            </a:r>
            <a:r>
              <a:rPr lang="en-US" sz="6600" dirty="0" err="1">
                <a:latin typeface="Aptos SemiBold" panose="020B0004020202020204" pitchFamily="34" charset="0"/>
              </a:rPr>
              <a:t>Don’t’s</a:t>
            </a:r>
            <a:endParaRPr lang="en-US" sz="66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1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ABBA-2E6D-E7DD-AC67-58D1FCB3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621973"/>
            <a:ext cx="5664043" cy="738994"/>
          </a:xfrm>
        </p:spPr>
        <p:txBody>
          <a:bodyPr/>
          <a:lstStyle/>
          <a:p>
            <a:r>
              <a:rPr lang="en-US" sz="5400" dirty="0">
                <a:latin typeface="Aptos SemiBold" panose="020B0004020202020204" pitchFamily="34" charset="0"/>
              </a:rPr>
              <a:t>What We’ll Cover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84" y="1658367"/>
            <a:ext cx="7301457" cy="46999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Meet Your Trainer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Why is Media Training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Today’s Media Landscape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Your Key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Best Practices for:</a:t>
            </a:r>
          </a:p>
          <a:p>
            <a:pPr marL="1028700" lvl="1" indent="-342900"/>
            <a:r>
              <a:rPr lang="en-US" dirty="0">
                <a:latin typeface="Aptos SemiBold" panose="020B0004020202020204" pitchFamily="34" charset="0"/>
              </a:rPr>
              <a:t>Different Media Formats</a:t>
            </a:r>
          </a:p>
          <a:p>
            <a:pPr marL="1028700" lvl="1" indent="-342900"/>
            <a:r>
              <a:rPr lang="en-US" dirty="0">
                <a:latin typeface="Aptos SemiBold" panose="020B0004020202020204" pitchFamily="34" charset="0"/>
              </a:rPr>
              <a:t>Handling Difficult Questions</a:t>
            </a:r>
          </a:p>
          <a:p>
            <a:pPr marL="1028700" lvl="1" indent="-342900"/>
            <a:r>
              <a:rPr lang="en-US" dirty="0">
                <a:latin typeface="Aptos SemiBold" panose="020B0004020202020204" pitchFamily="34" charset="0"/>
              </a:rPr>
              <a:t>Body Language and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Do’s and </a:t>
            </a:r>
            <a:r>
              <a:rPr lang="en-US" dirty="0" err="1">
                <a:latin typeface="Aptos SemiBold" panose="020B0004020202020204" pitchFamily="34" charset="0"/>
              </a:rPr>
              <a:t>Don’t’s</a:t>
            </a:r>
            <a:endParaRPr lang="en-US" dirty="0">
              <a:latin typeface="Aptos SemiBold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Building Positive Media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 SemiBold" panose="020B0004020202020204" pitchFamily="34" charset="0"/>
              </a:rPr>
              <a:t>Q&amp;A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ptos SemiBold" panose="020B0004020202020204" pitchFamily="34" charset="0"/>
            </a:endParaRPr>
          </a:p>
          <a:p>
            <a:endParaRPr lang="en-US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D97F4-F22A-AEEC-B685-5BA8EB8FA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94AD-584B-69AD-0251-79F3DA6C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05156"/>
            <a:ext cx="10571734" cy="702650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10 Do’s for a Media Interview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7169A7-0A80-F6D7-A7C3-B8BDF3CF47E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516424" y="1621601"/>
            <a:ext cx="7679660" cy="47685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Know Your Key Messages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Practice Out Loud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Stay on Message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Research the Interviewer and Media Outlet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Dress for the Interview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Control Your Body Language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Speak Clearly and Concisely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Prepare for Tough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Stay Calm and Respectful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 End Strong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7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DCC8A-7E25-C240-C52F-826914C9F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46B1-3A3B-8643-A65E-0DEBE19F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05156"/>
            <a:ext cx="10571734" cy="702650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10 </a:t>
            </a:r>
            <a:r>
              <a:rPr lang="en-US" sz="4800" dirty="0" err="1">
                <a:latin typeface="Aptos SemiBold" panose="020B0004020202020204" pitchFamily="34" charset="0"/>
              </a:rPr>
              <a:t>Don’t’s</a:t>
            </a:r>
            <a:r>
              <a:rPr lang="en-US" sz="4800" dirty="0">
                <a:latin typeface="Aptos SemiBold" panose="020B0004020202020204" pitchFamily="34" charset="0"/>
              </a:rPr>
              <a:t> for a Media Interview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88FB00-275B-5C2E-3AA3-9AD83E2EA52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73893" y="1525908"/>
            <a:ext cx="7679660" cy="4991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Wing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Go Far Off Message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Overuse Talking Points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Say “No Comment”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Get Defensive or Combative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Lie, Exaggerate or Speculate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Forget – the Microphone or Recorder is Always On (aka the “Hot Mic”)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Ignore the Visuals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Talk Too Fast or Monopolize the Interview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Dodge Every Tough Question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58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6CE3-75CF-E342-7A28-A24FE0155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01F04-6D5D-0337-82AE-4E345D19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05156"/>
            <a:ext cx="10571734" cy="702650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OK – a few more “</a:t>
            </a:r>
            <a:r>
              <a:rPr lang="en-US" sz="4800" dirty="0" err="1">
                <a:latin typeface="Aptos SemiBold" panose="020B0004020202020204" pitchFamily="34" charset="0"/>
              </a:rPr>
              <a:t>Don’t’s</a:t>
            </a:r>
            <a:r>
              <a:rPr lang="en-US" sz="4800" dirty="0">
                <a:latin typeface="Aptos SemiBold" panose="020B0004020202020204" pitchFamily="34" charset="0"/>
              </a:rPr>
              <a:t>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21476E-63E2-5C92-E74A-EA4B3E7F838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73893" y="1525908"/>
            <a:ext cx="7679660" cy="4991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ask for a full list of questions ahead of the interview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ask to see the reporter’s story before it is published or airs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let your guard 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speak off the record without a clear agreement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7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F5EB-7B57-754F-CE02-65B603E14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757B-CF79-4D37-B99D-BA430F14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05156"/>
            <a:ext cx="10571734" cy="702650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Positive Media Relationships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631336-D90F-D2C1-86A5-5D11AF7921C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73893" y="1525908"/>
            <a:ext cx="7679660" cy="47269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Be Accessible and Responsive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Respect Reporter / Editor Deadlines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Be Honest and Transparent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Develop Personal Rapport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Provide Useful, Clear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Treat All Media Members with Respect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Don’t Overreact to Criticism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Be Strategic, but Fair About Exclusives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Follow Up and Say “Thank You”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ptos SemiBold" panose="020B0004020202020204" pitchFamily="34" charset="0"/>
              </a:rPr>
              <a:t>Be Consistent</a:t>
            </a:r>
          </a:p>
        </p:txBody>
      </p:sp>
    </p:spTree>
    <p:extLst>
      <p:ext uri="{BB962C8B-B14F-4D97-AF65-F5344CB8AC3E}">
        <p14:creationId xmlns:p14="http://schemas.microsoft.com/office/powerpoint/2010/main" val="4162076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58AB9-0F8D-C120-9899-AD2EF560C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439B-B47F-A70F-CA5F-230EEA9D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56" y="1690577"/>
            <a:ext cx="8853811" cy="1967024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95582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CE595D9-27F3-FE1C-9A37-0F9F79030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5" y="1371600"/>
            <a:ext cx="5284815" cy="2303224"/>
          </a:xfrm>
        </p:spPr>
        <p:txBody>
          <a:bodyPr/>
          <a:lstStyle/>
          <a:p>
            <a:r>
              <a:rPr lang="en-US" sz="8000" dirty="0">
                <a:latin typeface="Aptos SemiBold" panose="020B0004020202020204" pitchFamily="34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A4869-4108-EB15-4EB0-B65C291C5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185" y="4139244"/>
            <a:ext cx="7000972" cy="2123333"/>
          </a:xfrm>
        </p:spPr>
        <p:txBody>
          <a:bodyPr/>
          <a:lstStyle/>
          <a:p>
            <a:r>
              <a:rPr lang="en-US" sz="2800" dirty="0">
                <a:latin typeface="Aptos SemiBold" panose="020B0004020202020204" pitchFamily="34" charset="0"/>
              </a:rPr>
              <a:t>Amanda Theisen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651-206-2569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amanda.theisen@sunrisebanks.com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LinkedIn: www.linkedin.com/actheisen</a:t>
            </a:r>
          </a:p>
        </p:txBody>
      </p:sp>
    </p:spTree>
    <p:extLst>
      <p:ext uri="{BB962C8B-B14F-4D97-AF65-F5344CB8AC3E}">
        <p14:creationId xmlns:p14="http://schemas.microsoft.com/office/powerpoint/2010/main" val="378450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48" y="678217"/>
            <a:ext cx="4377503" cy="788841"/>
          </a:xfrm>
        </p:spPr>
        <p:txBody>
          <a:bodyPr anchor="ctr"/>
          <a:lstStyle/>
          <a:p>
            <a:r>
              <a:rPr lang="en-US" sz="4800" dirty="0">
                <a:latin typeface="Aptos SemiBold" panose="020B0004020202020204" pitchFamily="34" charset="0"/>
              </a:rPr>
              <a:t>More About Me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EDCDBE-2717-C59A-7603-D79AAA5315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759" t="96" r="9283" b="-96"/>
          <a:stretch/>
        </p:blipFill>
        <p:spPr>
          <a:xfrm>
            <a:off x="7401915" y="3046905"/>
            <a:ext cx="3456590" cy="3456590"/>
          </a:xfr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B2FF394-22E1-D96B-11DA-6D5A7CF1E919}"/>
              </a:ext>
            </a:extLst>
          </p:cNvPr>
          <p:cNvSpPr txBox="1">
            <a:spLocks/>
          </p:cNvSpPr>
          <p:nvPr/>
        </p:nvSpPr>
        <p:spPr>
          <a:xfrm>
            <a:off x="811184" y="1679943"/>
            <a:ext cx="6461485" cy="4678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504D35-F5D0-5623-E8B5-94CA1BBABB00}"/>
              </a:ext>
            </a:extLst>
          </p:cNvPr>
          <p:cNvSpPr txBox="1">
            <a:spLocks/>
          </p:cNvSpPr>
          <p:nvPr/>
        </p:nvSpPr>
        <p:spPr>
          <a:xfrm>
            <a:off x="811185" y="1658367"/>
            <a:ext cx="6400800" cy="4699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29AA46-EED4-C1F8-E324-62E84981FCA7}"/>
              </a:ext>
            </a:extLst>
          </p:cNvPr>
          <p:cNvSpPr txBox="1">
            <a:spLocks/>
          </p:cNvSpPr>
          <p:nvPr/>
        </p:nvSpPr>
        <p:spPr>
          <a:xfrm>
            <a:off x="432172" y="1538020"/>
            <a:ext cx="7219507" cy="3781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Aptos SemiBold" panose="020B0004020202020204" pitchFamily="34" charset="0"/>
              </a:rPr>
              <a:t>I am</a:t>
            </a:r>
            <a:r>
              <a:rPr lang="en-US" sz="3600" b="1" dirty="0">
                <a:latin typeface="Aptos SemiBold" panose="020B0004020202020204" pitchFamily="34" charset="0"/>
              </a:rPr>
              <a:t> </a:t>
            </a:r>
            <a:r>
              <a:rPr lang="en-US" sz="2800" b="1" dirty="0">
                <a:latin typeface="Aptos SemiBold" panose="020B0004020202020204" pitchFamily="34" charset="0"/>
              </a:rPr>
              <a:t>an award-winning former journalist turned communications/PR professional</a:t>
            </a:r>
          </a:p>
          <a:p>
            <a:pPr marL="0" indent="0">
              <a:buNone/>
            </a:pPr>
            <a:r>
              <a:rPr lang="en-US" sz="2800" b="1" dirty="0">
                <a:latin typeface="Aptos SemiBold" panose="020B0004020202020204" pitchFamily="34" charset="0"/>
              </a:rPr>
              <a:t>I spent 13 years at KSTP-TV as a senior news producer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5 years </a:t>
            </a:r>
            <a:r>
              <a:rPr lang="en-US" sz="2800">
                <a:latin typeface="Aptos SemiBold" panose="020B0004020202020204" pitchFamily="34" charset="0"/>
              </a:rPr>
              <a:t>as executive </a:t>
            </a:r>
            <a:r>
              <a:rPr lang="en-US" sz="2800" dirty="0">
                <a:latin typeface="Aptos SemiBold" panose="020B0004020202020204" pitchFamily="34" charset="0"/>
              </a:rPr>
              <a:t>producer of “At Issue with Tom Hauser”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Produced live election coverage, live and live-to-tape debates</a:t>
            </a:r>
          </a:p>
          <a:p>
            <a:r>
              <a:rPr lang="en-US" sz="2800" dirty="0">
                <a:latin typeface="Aptos SemiBold" panose="020B0004020202020204" pitchFamily="34" charset="0"/>
              </a:rPr>
              <a:t>Won four regional Emmys; 12+ nominations</a:t>
            </a:r>
          </a:p>
          <a:p>
            <a:pPr marL="0" indent="0">
              <a:buNone/>
            </a:pPr>
            <a:endParaRPr lang="en-US" sz="2000" dirty="0">
              <a:latin typeface="Aptos SemiBold" panose="020B0004020202020204" pitchFamily="34" charset="0"/>
            </a:endParaRPr>
          </a:p>
          <a:p>
            <a:pPr marL="342900" indent="-342900"/>
            <a:endParaRPr lang="en-US" sz="2000" dirty="0">
              <a:latin typeface="Aptos SemiBold" panose="020B0004020202020204" pitchFamily="34" charset="0"/>
            </a:endParaRPr>
          </a:p>
          <a:p>
            <a:endParaRPr lang="en-US" sz="20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4524B-241F-5FF2-C16B-1A68A13E9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986F-5FCB-24FF-EFB8-EA0E4A96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9" y="499731"/>
            <a:ext cx="4377503" cy="788841"/>
          </a:xfrm>
        </p:spPr>
        <p:txBody>
          <a:bodyPr anchor="ctr"/>
          <a:lstStyle/>
          <a:p>
            <a:r>
              <a:rPr lang="en-US" sz="4800" dirty="0">
                <a:latin typeface="Aptos SemiBold" panose="020B0004020202020204" pitchFamily="34" charset="0"/>
              </a:rPr>
              <a:t>More About Me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F0E637-3DAE-E664-FA56-32CE49EE3A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021" r="10021"/>
          <a:stretch>
            <a:fillRect/>
          </a:stretch>
        </p:blipFill>
        <p:spPr/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D9CC77A-6640-A3C6-C884-066F2A1B27FC}"/>
              </a:ext>
            </a:extLst>
          </p:cNvPr>
          <p:cNvSpPr txBox="1">
            <a:spLocks/>
          </p:cNvSpPr>
          <p:nvPr/>
        </p:nvSpPr>
        <p:spPr>
          <a:xfrm>
            <a:off x="811184" y="1679943"/>
            <a:ext cx="6461485" cy="4678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16C3323-872F-3B4E-B227-E3145CF4B566}"/>
              </a:ext>
            </a:extLst>
          </p:cNvPr>
          <p:cNvSpPr txBox="1">
            <a:spLocks/>
          </p:cNvSpPr>
          <p:nvPr/>
        </p:nvSpPr>
        <p:spPr>
          <a:xfrm>
            <a:off x="811185" y="1658367"/>
            <a:ext cx="6400800" cy="4699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B7D05F6-E4F0-18FC-587D-D3CB4B6D199D}"/>
              </a:ext>
            </a:extLst>
          </p:cNvPr>
          <p:cNvSpPr txBox="1">
            <a:spLocks/>
          </p:cNvSpPr>
          <p:nvPr/>
        </p:nvSpPr>
        <p:spPr>
          <a:xfrm>
            <a:off x="489099" y="1362688"/>
            <a:ext cx="7248648" cy="4909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Aptos SemiBold" panose="020B0004020202020204" pitchFamily="34" charset="0"/>
              </a:rPr>
              <a:t>My PR/Communications career includes roles at: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Sunrise Banks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Blue Cross and Blue Shield of Minnesota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Sun Country Airlines</a:t>
            </a:r>
          </a:p>
          <a:p>
            <a:pPr marL="0" indent="0">
              <a:buNone/>
            </a:pPr>
            <a:endParaRPr lang="en-US" sz="2400" dirty="0">
              <a:latin typeface="Aptos SemiBold" panose="020B00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Aptos SemiBold" panose="020B0004020202020204" pitchFamily="34" charset="0"/>
              </a:rPr>
              <a:t>I have done media training for: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Company leaders and subject matter experts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Minnesota House lawmakers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Junior League of Minneapolis members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Other nonprofit leaders</a:t>
            </a:r>
          </a:p>
          <a:p>
            <a:pPr marL="0" indent="0">
              <a:buNone/>
            </a:pPr>
            <a:endParaRPr lang="en-US" sz="2400" dirty="0">
              <a:latin typeface="Aptos SemiBold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ptos SemiBold" panose="020B0004020202020204" pitchFamily="34" charset="0"/>
            </a:endParaRPr>
          </a:p>
          <a:p>
            <a:pPr marL="342900" indent="-342900"/>
            <a:endParaRPr lang="en-US" sz="2000" dirty="0">
              <a:latin typeface="Aptos SemiBold" panose="020B0004020202020204" pitchFamily="34" charset="0"/>
            </a:endParaRPr>
          </a:p>
          <a:p>
            <a:endParaRPr lang="en-US" sz="20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6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28E31-8984-F319-2AE6-7C88CB44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0430-15E0-B8DA-473F-1B84C4C6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747599"/>
            <a:ext cx="4377503" cy="788841"/>
          </a:xfrm>
        </p:spPr>
        <p:txBody>
          <a:bodyPr anchor="ctr"/>
          <a:lstStyle/>
          <a:p>
            <a:r>
              <a:rPr lang="en-US" sz="4800" dirty="0">
                <a:latin typeface="Aptos SemiBold" panose="020B0004020202020204" pitchFamily="34" charset="0"/>
              </a:rPr>
              <a:t>More About Me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D4985A7-5BD7-5F69-BD49-1B662756E2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021" r="10021"/>
          <a:stretch>
            <a:fillRect/>
          </a:stretch>
        </p:blipFill>
        <p:spPr/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528D32B-EBE0-D027-D4A1-561CE023F560}"/>
              </a:ext>
            </a:extLst>
          </p:cNvPr>
          <p:cNvSpPr txBox="1">
            <a:spLocks/>
          </p:cNvSpPr>
          <p:nvPr/>
        </p:nvSpPr>
        <p:spPr>
          <a:xfrm>
            <a:off x="811184" y="1679943"/>
            <a:ext cx="6461485" cy="4678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891D6C3-08BD-C033-E673-AB8231F1E1E4}"/>
              </a:ext>
            </a:extLst>
          </p:cNvPr>
          <p:cNvSpPr txBox="1">
            <a:spLocks/>
          </p:cNvSpPr>
          <p:nvPr/>
        </p:nvSpPr>
        <p:spPr>
          <a:xfrm>
            <a:off x="811185" y="1658367"/>
            <a:ext cx="6400800" cy="4699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CB02ED6-E71B-6B0E-CFE7-A23043EA7A78}"/>
              </a:ext>
            </a:extLst>
          </p:cNvPr>
          <p:cNvSpPr txBox="1">
            <a:spLocks/>
          </p:cNvSpPr>
          <p:nvPr/>
        </p:nvSpPr>
        <p:spPr>
          <a:xfrm>
            <a:off x="729236" y="1775240"/>
            <a:ext cx="6987245" cy="3881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Aptos SemiBold" panose="020B0004020202020204" pitchFamily="34" charset="0"/>
              </a:rPr>
              <a:t>I have also been on the “other side of the interview” as a</a:t>
            </a:r>
            <a:r>
              <a:rPr lang="en-US" sz="3200" dirty="0">
                <a:latin typeface="Aptos SemiBold" panose="020B0004020202020204" pitchFamily="34" charset="0"/>
              </a:rPr>
              <a:t>: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Company spokesperson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Subject matter expert</a:t>
            </a:r>
          </a:p>
          <a:p>
            <a:r>
              <a:rPr lang="en-US" sz="2400" dirty="0">
                <a:latin typeface="Aptos SemiBold" panose="020B0004020202020204" pitchFamily="34" charset="0"/>
              </a:rPr>
              <a:t>Stage IV MBC Thriver and patient advocate</a:t>
            </a:r>
          </a:p>
          <a:p>
            <a:pPr lvl="1"/>
            <a:r>
              <a:rPr lang="en-US" sz="2400" dirty="0">
                <a:latin typeface="Aptos SemiBold" panose="020B0004020202020204" pitchFamily="34" charset="0"/>
              </a:rPr>
              <a:t>American Cancer Society</a:t>
            </a:r>
          </a:p>
          <a:p>
            <a:pPr lvl="1"/>
            <a:r>
              <a:rPr lang="en-US" sz="2400" dirty="0">
                <a:latin typeface="Aptos SemiBold" panose="020B0004020202020204" pitchFamily="34" charset="0"/>
              </a:rPr>
              <a:t>M Health Fairview Cancer Center</a:t>
            </a:r>
          </a:p>
          <a:p>
            <a:pPr lvl="1"/>
            <a:r>
              <a:rPr lang="en-US" sz="2400" dirty="0">
                <a:latin typeface="Aptos SemiBold" panose="020B0004020202020204" pitchFamily="34" charset="0"/>
              </a:rPr>
              <a:t>Minneapolis </a:t>
            </a:r>
            <a:r>
              <a:rPr lang="en-US" sz="2400" dirty="0" err="1">
                <a:latin typeface="Aptos SemiBold" panose="020B0004020202020204" pitchFamily="34" charset="0"/>
              </a:rPr>
              <a:t>Metsquerade</a:t>
            </a:r>
            <a:r>
              <a:rPr lang="en-US" sz="2400" dirty="0">
                <a:latin typeface="Aptos SemiBold" panose="020B0004020202020204" pitchFamily="34" charset="0"/>
              </a:rPr>
              <a:t> / </a:t>
            </a:r>
            <a:r>
              <a:rPr lang="en-US" sz="2400" dirty="0" err="1">
                <a:latin typeface="Aptos SemiBold" panose="020B0004020202020204" pitchFamily="34" charset="0"/>
              </a:rPr>
              <a:t>METAvivor</a:t>
            </a:r>
            <a:endParaRPr lang="en-US" sz="2400" dirty="0">
              <a:latin typeface="Aptos SemiBold" panose="020B00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ptos SemiBold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ptos SemiBold" panose="020B0004020202020204" pitchFamily="34" charset="0"/>
            </a:endParaRPr>
          </a:p>
          <a:p>
            <a:pPr marL="342900" indent="-342900"/>
            <a:endParaRPr lang="en-US" sz="2000" dirty="0">
              <a:latin typeface="Aptos SemiBold" panose="020B0004020202020204" pitchFamily="34" charset="0"/>
            </a:endParaRPr>
          </a:p>
          <a:p>
            <a:endParaRPr lang="en-US" sz="2000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53" y="1584252"/>
            <a:ext cx="7599718" cy="2535682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Why is Media Training Important?</a:t>
            </a:r>
          </a:p>
        </p:txBody>
      </p:sp>
    </p:spTree>
    <p:extLst>
      <p:ext uri="{BB962C8B-B14F-4D97-AF65-F5344CB8AC3E}">
        <p14:creationId xmlns:p14="http://schemas.microsoft.com/office/powerpoint/2010/main" val="416707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8E5B-47A0-EF94-A53D-6FDB74C9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621972"/>
            <a:ext cx="6400800" cy="1259991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Importance of Media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A201F-56F9-BFD9-8E95-AD5BD7D54FD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953001" y="2247047"/>
            <a:ext cx="6400799" cy="3483902"/>
          </a:xfrm>
        </p:spPr>
        <p:txBody>
          <a:bodyPr anchor="b"/>
          <a:lstStyle/>
          <a:p>
            <a:r>
              <a:rPr lang="en-US" sz="3200" dirty="0">
                <a:latin typeface="Aptos SemiBold" panose="020B0004020202020204" pitchFamily="34" charset="0"/>
              </a:rPr>
              <a:t>Develop your key candidate messages</a:t>
            </a:r>
          </a:p>
          <a:p>
            <a:r>
              <a:rPr lang="en-US" sz="3200" dirty="0">
                <a:latin typeface="Aptos SemiBold" panose="020B0004020202020204" pitchFamily="34" charset="0"/>
              </a:rPr>
              <a:t>Build confidence and comfort level</a:t>
            </a:r>
          </a:p>
          <a:p>
            <a:r>
              <a:rPr lang="en-US" sz="3200" dirty="0">
                <a:latin typeface="Aptos SemiBold" panose="020B0004020202020204" pitchFamily="34" charset="0"/>
              </a:rPr>
              <a:t>Better handle last-minute opportunities or unexpected questions</a:t>
            </a:r>
          </a:p>
          <a:p>
            <a:endParaRPr lang="en-US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3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B1ED-4D78-65EC-0579-DA9E41D7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1828767"/>
            <a:ext cx="6400800" cy="1600233"/>
          </a:xfrm>
        </p:spPr>
        <p:txBody>
          <a:bodyPr anchor="b"/>
          <a:lstStyle/>
          <a:p>
            <a:r>
              <a:rPr lang="en-US" sz="6600" dirty="0">
                <a:latin typeface="Aptos SemiBold" panose="020B0004020202020204" pitchFamily="34" charset="0"/>
              </a:rPr>
              <a:t>Today’s Media Landscape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BDBFA1-1102-BA95-9D9B-15429BD27C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2" r="16682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D3D52C-B0DF-85A7-FED7-B97971716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85" y="3709847"/>
            <a:ext cx="6400799" cy="777093"/>
          </a:xfrm>
        </p:spPr>
        <p:txBody>
          <a:bodyPr/>
          <a:lstStyle/>
          <a:p>
            <a:r>
              <a:rPr lang="en-US" dirty="0">
                <a:latin typeface="Aptos SemiBold" panose="020B0004020202020204" pitchFamily="34" charset="0"/>
              </a:rPr>
              <a:t>Hint…it’s more than just newspapers and TV </a:t>
            </a:r>
            <a:r>
              <a:rPr lang="en-US" dirty="0">
                <a:latin typeface="Aptos SemiBold" panose="020B000402020202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Aptos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1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348845-3852-D4E6-EF42-8024EAC0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95" y="1134362"/>
            <a:ext cx="8180412" cy="686014"/>
          </a:xfrm>
        </p:spPr>
        <p:txBody>
          <a:bodyPr/>
          <a:lstStyle/>
          <a:p>
            <a:r>
              <a:rPr lang="en-US" sz="4800" dirty="0">
                <a:latin typeface="Aptos SemiBold" panose="020B0004020202020204" pitchFamily="34" charset="0"/>
              </a:rPr>
              <a:t>The 2025 Media Landscape</a:t>
            </a:r>
            <a:br>
              <a:rPr lang="en-US" sz="4800" dirty="0">
                <a:latin typeface="Aptos SemiBold" panose="020B0004020202020204" pitchFamily="34" charset="0"/>
              </a:rPr>
            </a:br>
            <a:endParaRPr lang="en-US" sz="4800" dirty="0">
              <a:latin typeface="Aptos SemiBold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AE87B-E37F-614C-6EE5-D03C01018C9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20995" y="2948152"/>
            <a:ext cx="5794745" cy="3558974"/>
          </a:xfrm>
        </p:spPr>
        <p:txBody>
          <a:bodyPr/>
          <a:lstStyle/>
          <a:p>
            <a:pPr lvl="1"/>
            <a:r>
              <a:rPr lang="en-US" sz="2800" dirty="0">
                <a:latin typeface="Aptos SemiBold" panose="020B0004020202020204" pitchFamily="34" charset="0"/>
              </a:rPr>
              <a:t>Legacy newspapers </a:t>
            </a:r>
          </a:p>
          <a:p>
            <a:pPr lvl="2"/>
            <a:r>
              <a:rPr lang="en-US" sz="2800" dirty="0">
                <a:latin typeface="Aptos SemiBold" panose="020B0004020202020204" pitchFamily="34" charset="0"/>
              </a:rPr>
              <a:t>Star Tribune, Pioneer Press</a:t>
            </a:r>
          </a:p>
          <a:p>
            <a:pPr lvl="1"/>
            <a:r>
              <a:rPr lang="en-US" sz="2800" dirty="0">
                <a:latin typeface="Aptos SemiBold" panose="020B0004020202020204" pitchFamily="34" charset="0"/>
              </a:rPr>
              <a:t>Small-scale or niche publications </a:t>
            </a:r>
          </a:p>
          <a:p>
            <a:pPr lvl="1"/>
            <a:r>
              <a:rPr lang="en-US" sz="2800" dirty="0">
                <a:latin typeface="Aptos SemiBold" panose="020B0004020202020204" pitchFamily="34" charset="0"/>
              </a:rPr>
              <a:t>TV</a:t>
            </a:r>
          </a:p>
          <a:p>
            <a:pPr lvl="1"/>
            <a:r>
              <a:rPr lang="en-US" sz="2800" dirty="0">
                <a:latin typeface="Aptos SemiBold" panose="020B0004020202020204" pitchFamily="34" charset="0"/>
              </a:rPr>
              <a:t>Radio</a:t>
            </a:r>
          </a:p>
          <a:p>
            <a:pPr lvl="1"/>
            <a:r>
              <a:rPr lang="en-US" sz="2800" dirty="0">
                <a:latin typeface="Aptos SemiBold" panose="020B0004020202020204" pitchFamily="34" charset="0"/>
              </a:rPr>
              <a:t>Magazines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8F6394-786C-5C79-1DBE-C9878856873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15740" y="2948152"/>
            <a:ext cx="3687084" cy="22721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Online news outlets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Blogs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Social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SemiBold" panose="020B0004020202020204" pitchFamily="34" charset="0"/>
              </a:rPr>
              <a:t>Newsletters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32015E0-38FA-463E-6580-782E44613B98}"/>
              </a:ext>
            </a:extLst>
          </p:cNvPr>
          <p:cNvSpPr txBox="1">
            <a:spLocks/>
          </p:cNvSpPr>
          <p:nvPr/>
        </p:nvSpPr>
        <p:spPr>
          <a:xfrm>
            <a:off x="520995" y="2238933"/>
            <a:ext cx="3296093" cy="590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ptos SemiBold" panose="020B0004020202020204" pitchFamily="34" charset="0"/>
              </a:rPr>
              <a:t>Traditional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204AC29-16E6-0B17-55E7-7CD1DD454549}"/>
              </a:ext>
            </a:extLst>
          </p:cNvPr>
          <p:cNvSpPr txBox="1">
            <a:spLocks/>
          </p:cNvSpPr>
          <p:nvPr/>
        </p:nvSpPr>
        <p:spPr>
          <a:xfrm>
            <a:off x="6315740" y="2238933"/>
            <a:ext cx="2110204" cy="590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ptos SemiBold" panose="020B0004020202020204" pitchFamily="34" charset="0"/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59155554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raining-presentation">
      <a:dk1>
        <a:srgbClr val="000000"/>
      </a:dk1>
      <a:lt1>
        <a:srgbClr val="FFFFFF"/>
      </a:lt1>
      <a:dk2>
        <a:srgbClr val="112CC1"/>
      </a:dk2>
      <a:lt2>
        <a:srgbClr val="E7E6E6"/>
      </a:lt2>
      <a:accent1>
        <a:srgbClr val="FF7128"/>
      </a:accent1>
      <a:accent2>
        <a:srgbClr val="FF2828"/>
      </a:accent2>
      <a:accent3>
        <a:srgbClr val="2849FD"/>
      </a:accent3>
      <a:accent4>
        <a:srgbClr val="D3DDFE"/>
      </a:accent4>
      <a:accent5>
        <a:srgbClr val="FBFF22"/>
      </a:accent5>
      <a:accent6>
        <a:srgbClr val="D90000"/>
      </a:accent6>
      <a:hlink>
        <a:srgbClr val="0563C1"/>
      </a:hlink>
      <a:folHlink>
        <a:srgbClr val="954F72"/>
      </a:folHlink>
    </a:clrScheme>
    <a:fontScheme name="Custom 1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3460604_win32_SL_V10" id="{99B34821-6204-44CE-8DD7-2088F7B07FF3}" vid="{E244DE33-B49D-4797-B149-ADA6E5DF59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7C52C5-6F65-4D42-B855-A3283C5558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{2D7F8EA1-6AD7-4E2C-986E-29579C725428}tf03460604_win32</Template>
  <TotalTime>238</TotalTime>
  <Words>834</Words>
  <Application>Microsoft Office PowerPoint</Application>
  <PresentationFormat>Widescreen</PresentationFormat>
  <Paragraphs>183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 SemiBold</vt:lpstr>
      <vt:lpstr>Arial</vt:lpstr>
      <vt:lpstr>Arial Black</vt:lpstr>
      <vt:lpstr>Calibri</vt:lpstr>
      <vt:lpstr>Custom</vt:lpstr>
      <vt:lpstr>Media Strategies &amp; Training for Candidates</vt:lpstr>
      <vt:lpstr>What We’ll Cover</vt:lpstr>
      <vt:lpstr>More About Me</vt:lpstr>
      <vt:lpstr>More About Me</vt:lpstr>
      <vt:lpstr>More About Me</vt:lpstr>
      <vt:lpstr>Why is Media Training Important?</vt:lpstr>
      <vt:lpstr>Importance of Media Training</vt:lpstr>
      <vt:lpstr>Today’s Media Landscape</vt:lpstr>
      <vt:lpstr>The 2025 Media Landscape </vt:lpstr>
      <vt:lpstr>The 2025 Media Landscape </vt:lpstr>
      <vt:lpstr>The 2025 Media Landscape </vt:lpstr>
      <vt:lpstr>Your Key Messages</vt:lpstr>
      <vt:lpstr>Crafting &amp; Controlling Your Messages</vt:lpstr>
      <vt:lpstr>Best Practices for Media Interviews</vt:lpstr>
      <vt:lpstr>Preparing for Different Media Formats</vt:lpstr>
      <vt:lpstr>Make Sure You Know…</vt:lpstr>
      <vt:lpstr>Handling Difficult Questions</vt:lpstr>
      <vt:lpstr>Mastering the Delivery</vt:lpstr>
      <vt:lpstr>Do’s and Don’t’s</vt:lpstr>
      <vt:lpstr>10 Do’s for a Media Interview </vt:lpstr>
      <vt:lpstr>10 Don’t’s for a Media Interview </vt:lpstr>
      <vt:lpstr>OK – a few more “Don’t’s”</vt:lpstr>
      <vt:lpstr>Positive Media Relationships</vt:lpstr>
      <vt:lpstr>Questions &amp; Answers</vt:lpstr>
      <vt:lpstr>Thank you!</vt:lpstr>
    </vt:vector>
  </TitlesOfParts>
  <Company>Sunrise 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Theisen</dc:creator>
  <cp:lastModifiedBy>High-Pippert, Angela</cp:lastModifiedBy>
  <cp:revision>2</cp:revision>
  <dcterms:created xsi:type="dcterms:W3CDTF">2025-04-29T01:45:47Z</dcterms:created>
  <dcterms:modified xsi:type="dcterms:W3CDTF">2025-05-02T15:27:05Z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